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5" r:id="rId8"/>
    <p:sldId id="263" r:id="rId9"/>
    <p:sldId id="264" r:id="rId10"/>
    <p:sldId id="266" r:id="rId11"/>
    <p:sldId id="267" r:id="rId12"/>
    <p:sldId id="268" r:id="rId13"/>
    <p:sldId id="269" r:id="rId14"/>
    <p:sldId id="270" r:id="rId15"/>
    <p:sldId id="271"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4660"/>
  </p:normalViewPr>
  <p:slideViewPr>
    <p:cSldViewPr>
      <p:cViewPr varScale="1">
        <p:scale>
          <a:sx n="125" d="100"/>
          <a:sy n="125" d="100"/>
        </p:scale>
        <p:origin x="12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D99519-1013-4E0D-97DF-FCB042587A19}" type="datetimeFigureOut">
              <a:rPr lang="pl-PL" smtClean="0"/>
              <a:pPr/>
              <a:t>10.08.2022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166C62E-7CD8-4CB4-AFD6-FA6B4F948D91}" type="slidenum">
              <a:rPr lang="pl-PL" smtClean="0"/>
              <a:pPr/>
              <a:t>‹#›</a:t>
            </a:fld>
            <a:endParaRPr lang="pl-PL"/>
          </a:p>
        </p:txBody>
      </p:sp>
    </p:spTree>
  </p:cSld>
  <p:clrMapOvr>
    <a:masterClrMapping/>
  </p:clrMapOvr>
  <p:transition advClick="0" advTm="1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99519-1013-4E0D-97DF-FCB042587A19}" type="datetimeFigureOut">
              <a:rPr lang="pl-PL" smtClean="0"/>
              <a:pPr/>
              <a:t>10.08.2022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6C62E-7CD8-4CB4-AFD6-FA6B4F948D91}"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User\Desktop\krzesimir-debski-polonez-husarii%20Prezentacja.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7.jpeg"/><Relationship Id="rId3" Type="http://schemas.openxmlformats.org/officeDocument/2006/relationships/image" Target="../media/image22.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6.jpeg"/><Relationship Id="rId2" Type="http://schemas.openxmlformats.org/officeDocument/2006/relationships/hyperlink" Target="https://polskapogodzinach.pl/szlak-orlich-gniazd-rowerem/" TargetMode="External"/><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21.jpeg"/><Relationship Id="rId9" Type="http://schemas.openxmlformats.org/officeDocument/2006/relationships/image" Target="../media/image49.jpeg"/><Relationship Id="rId14" Type="http://schemas.openxmlformats.org/officeDocument/2006/relationships/image" Target="../media/image5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42910" y="285728"/>
            <a:ext cx="7772400" cy="1470025"/>
          </a:xfrm>
        </p:spPr>
        <p:txBody>
          <a:bodyPr>
            <a:noAutofit/>
          </a:bodyPr>
          <a:lstStyle/>
          <a:p>
            <a:r>
              <a:rPr lang="pl-PL" sz="6600" dirty="0" smtClean="0">
                <a:latin typeface="Bauhaus 93" pitchFamily="82" charset="0"/>
              </a:rPr>
              <a:t>ZABYTKI KULTURY POLSKIEJ</a:t>
            </a:r>
            <a:endParaRPr lang="pl-PL" sz="6600" dirty="0">
              <a:latin typeface="Bauhaus 93" pitchFamily="82" charset="0"/>
            </a:endParaRPr>
          </a:p>
        </p:txBody>
      </p:sp>
      <p:sp>
        <p:nvSpPr>
          <p:cNvPr id="3" name="Podtytuł 2"/>
          <p:cNvSpPr>
            <a:spLocks noGrp="1"/>
          </p:cNvSpPr>
          <p:nvPr>
            <p:ph type="subTitle" idx="1"/>
          </p:nvPr>
        </p:nvSpPr>
        <p:spPr/>
        <p:txBody>
          <a:bodyPr/>
          <a:lstStyle/>
          <a:p>
            <a:endParaRPr lang="pl-PL"/>
          </a:p>
        </p:txBody>
      </p:sp>
      <p:pic>
        <p:nvPicPr>
          <p:cNvPr id="4" name="Obraz 3" descr="r-7ktkuTURBXy8yMzNjOGIwNS1kZDM4LTRiMzMtOTM5OC1lZWY3MWE5MjBhYTkuanBlZ5GTBc0EsM0CdA.jpg"/>
          <p:cNvPicPr>
            <a:picLocks noChangeAspect="1"/>
          </p:cNvPicPr>
          <p:nvPr/>
        </p:nvPicPr>
        <p:blipFill>
          <a:blip r:embed="rId3"/>
          <a:stretch>
            <a:fillRect/>
          </a:stretch>
        </p:blipFill>
        <p:spPr>
          <a:xfrm>
            <a:off x="-785849" y="0"/>
            <a:ext cx="11001452" cy="7000900"/>
          </a:xfrm>
          <a:prstGeom prst="rect">
            <a:avLst/>
          </a:prstGeom>
          <a:effectLst>
            <a:glow rad="228600">
              <a:schemeClr val="accent2">
                <a:satMod val="175000"/>
                <a:alpha val="40000"/>
              </a:schemeClr>
            </a:glow>
          </a:effectLst>
        </p:spPr>
      </p:pic>
      <p:sp>
        <p:nvSpPr>
          <p:cNvPr id="6" name="pole tekstowe 5"/>
          <p:cNvSpPr txBox="1"/>
          <p:nvPr/>
        </p:nvSpPr>
        <p:spPr>
          <a:xfrm>
            <a:off x="1223938" y="866756"/>
            <a:ext cx="6643734" cy="369332"/>
          </a:xfrm>
          <a:prstGeom prst="rect">
            <a:avLst/>
          </a:prstGeom>
          <a:noFill/>
        </p:spPr>
        <p:txBody>
          <a:bodyPr wrap="square" rtlCol="0">
            <a:spAutoFit/>
          </a:bodyPr>
          <a:lstStyle/>
          <a:p>
            <a:endParaRPr lang="pl-PL" dirty="0"/>
          </a:p>
        </p:txBody>
      </p:sp>
      <p:sp>
        <p:nvSpPr>
          <p:cNvPr id="7" name="pole tekstowe 6"/>
          <p:cNvSpPr txBox="1"/>
          <p:nvPr/>
        </p:nvSpPr>
        <p:spPr>
          <a:xfrm>
            <a:off x="0" y="785794"/>
            <a:ext cx="9644098" cy="2308324"/>
          </a:xfrm>
          <a:prstGeom prst="rect">
            <a:avLst/>
          </a:prstGeom>
          <a:noFill/>
        </p:spPr>
        <p:txBody>
          <a:bodyPr wrap="square" rtlCol="0">
            <a:spAutoFit/>
          </a:bodyPr>
          <a:lstStyle/>
          <a:p>
            <a:pPr algn="ctr"/>
            <a:r>
              <a:rPr lang="pl-PL" sz="7200" dirty="0" smtClean="0">
                <a:latin typeface="Bauhaus 93" pitchFamily="82" charset="0"/>
              </a:rPr>
              <a:t>ZABYTKI KULTURY   </a:t>
            </a:r>
            <a:r>
              <a:rPr lang="pl-PL" sz="7200" dirty="0" smtClean="0">
                <a:solidFill>
                  <a:srgbClr val="FF0000"/>
                </a:solidFill>
                <a:latin typeface="Bauhaus 93" pitchFamily="82" charset="0"/>
              </a:rPr>
              <a:t>POLSKIEJ</a:t>
            </a:r>
            <a:endParaRPr lang="pl-PL" sz="7200" dirty="0">
              <a:solidFill>
                <a:srgbClr val="FF0000"/>
              </a:solidFill>
            </a:endParaRPr>
          </a:p>
        </p:txBody>
      </p:sp>
      <p:sp>
        <p:nvSpPr>
          <p:cNvPr id="8" name="pole tekstowe 7"/>
          <p:cNvSpPr txBox="1"/>
          <p:nvPr/>
        </p:nvSpPr>
        <p:spPr>
          <a:xfrm>
            <a:off x="6357950" y="6150114"/>
            <a:ext cx="3143240" cy="707886"/>
          </a:xfrm>
          <a:prstGeom prst="rect">
            <a:avLst/>
          </a:prstGeom>
          <a:noFill/>
        </p:spPr>
        <p:txBody>
          <a:bodyPr wrap="square" rtlCol="0">
            <a:spAutoFit/>
          </a:bodyPr>
          <a:lstStyle/>
          <a:p>
            <a:r>
              <a:rPr lang="pl-PL" sz="2000" dirty="0" smtClean="0"/>
              <a:t>AUTOR: ANNA JAWORSKA</a:t>
            </a:r>
          </a:p>
          <a:p>
            <a:r>
              <a:rPr lang="pl-PL" sz="2000" dirty="0" err="1" smtClean="0"/>
              <a:t>kl</a:t>
            </a:r>
            <a:r>
              <a:rPr lang="pl-PL" sz="2000" dirty="0" smtClean="0"/>
              <a:t> VIII SP 2 w Pułtusku</a:t>
            </a:r>
            <a:endParaRPr lang="pl-PL" sz="2000" dirty="0"/>
          </a:p>
        </p:txBody>
      </p:sp>
      <p:pic>
        <p:nvPicPr>
          <p:cNvPr id="10" name="krzesimir-debski-polonez-husarii Prezentacja.mp3">
            <a:hlinkClick r:id="" action="ppaction://media"/>
          </p:cNvPr>
          <p:cNvPicPr>
            <a:picLocks noRot="1" noChangeAspect="1"/>
          </p:cNvPicPr>
          <p:nvPr>
            <a:audioFile r:link="rId1"/>
          </p:nvPr>
        </p:nvPicPr>
        <p:blipFill>
          <a:blip r:embed="rId4"/>
          <a:stretch>
            <a:fillRect/>
          </a:stretch>
        </p:blipFill>
        <p:spPr>
          <a:xfrm>
            <a:off x="-500098" y="6654800"/>
            <a:ext cx="203200" cy="203200"/>
          </a:xfrm>
          <a:prstGeom prst="rect">
            <a:avLst/>
          </a:prstGeom>
        </p:spPr>
      </p:pic>
    </p:spTree>
  </p:cSld>
  <p:clrMapOvr>
    <a:masterClrMapping/>
  </p:clrMapOvr>
  <p:transition spd="slow"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14291"/>
            <a:ext cx="8158162" cy="3286147"/>
          </a:xfrm>
        </p:spPr>
        <p:txBody>
          <a:bodyPr>
            <a:normAutofit fontScale="92500" lnSpcReduction="10000"/>
          </a:bodyPr>
          <a:lstStyle/>
          <a:p>
            <a:pPr algn="ctr">
              <a:buNone/>
            </a:pPr>
            <a:r>
              <a:rPr lang="pl-PL" sz="2400" dirty="0" smtClean="0">
                <a:latin typeface="Bahnschrift" pitchFamily="34" charset="0"/>
              </a:rPr>
              <a:t>Zamki usytuowane są na wysokich wapiennych skałach, stąd nazwa szlaku Orle Gniazda. Budowle te wyraźnie dominują nad okolicą. </a:t>
            </a:r>
          </a:p>
          <a:p>
            <a:pPr algn="ctr">
              <a:buNone/>
            </a:pPr>
            <a:r>
              <a:rPr lang="pl-PL" sz="2400" dirty="0" smtClean="0">
                <a:latin typeface="Bahnschrift" pitchFamily="34" charset="0"/>
              </a:rPr>
              <a:t>Ruiny, baszty, warownie i strażnice tworzą wyjątkowy, pełen uroku i tajemnic klimat na trasie. Każdy obiekt to inna opowieść. Wędrując szlakiem zetkniemy się z fascynującymi legendami, poznamy, często nieznaną historię naszego kraju, zaklętą w zamkowych murach.</a:t>
            </a:r>
          </a:p>
          <a:p>
            <a:pPr algn="ctr">
              <a:buNone/>
            </a:pPr>
            <a:r>
              <a:rPr lang="pl-PL" sz="2400" dirty="0" smtClean="0">
                <a:latin typeface="Bahnschrift" pitchFamily="34" charset="0"/>
              </a:rPr>
              <a:t>Na Szlaku Orlich Gniazd są wyjątkowe zabytki, które w dziejach naszego kraju odegrały niezwykle ważną rolę.</a:t>
            </a:r>
          </a:p>
          <a:p>
            <a:pPr algn="ctr"/>
            <a:endParaRPr lang="pl-PL" sz="2400" dirty="0">
              <a:latin typeface="Bahnschrift" pitchFamily="34" charset="0"/>
            </a:endParaRPr>
          </a:p>
        </p:txBody>
      </p:sp>
      <p:pic>
        <p:nvPicPr>
          <p:cNvPr id="4" name="Obraz 3" descr="113.jpg"/>
          <p:cNvPicPr>
            <a:picLocks noChangeAspect="1"/>
          </p:cNvPicPr>
          <p:nvPr/>
        </p:nvPicPr>
        <p:blipFill>
          <a:blip r:embed="rId2"/>
          <a:stretch>
            <a:fillRect/>
          </a:stretch>
        </p:blipFill>
        <p:spPr>
          <a:xfrm>
            <a:off x="642910" y="3500414"/>
            <a:ext cx="3143296" cy="3143296"/>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effectLst>
        </p:spPr>
      </p:pic>
      <p:pic>
        <p:nvPicPr>
          <p:cNvPr id="5" name="Obraz 4" descr="zamek-w-ogrodziencu.jpg"/>
          <p:cNvPicPr>
            <a:picLocks noChangeAspect="1"/>
          </p:cNvPicPr>
          <p:nvPr/>
        </p:nvPicPr>
        <p:blipFill>
          <a:blip r:embed="rId3"/>
          <a:stretch>
            <a:fillRect/>
          </a:stretch>
        </p:blipFill>
        <p:spPr>
          <a:xfrm>
            <a:off x="4214810" y="3786189"/>
            <a:ext cx="4572032" cy="2576119"/>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effectLst>
        </p:spPr>
      </p:pic>
    </p:spTree>
  </p:cSld>
  <p:clrMapOvr>
    <a:masterClrMapping/>
  </p:clrMapOvr>
  <p:transition advClick="0" advTm="42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9600" dirty="0" smtClean="0">
                <a:effectLst>
                  <a:glow rad="228600">
                    <a:schemeClr val="accent4">
                      <a:satMod val="175000"/>
                      <a:alpha val="40000"/>
                    </a:schemeClr>
                  </a:glow>
                </a:effectLst>
                <a:latin typeface="Algerian" pitchFamily="82" charset="0"/>
              </a:rPr>
              <a:t>SKANSENY</a:t>
            </a:r>
            <a:endParaRPr lang="pl-PL" sz="9600" dirty="0">
              <a:effectLst>
                <a:glow rad="228600">
                  <a:schemeClr val="accent4">
                    <a:satMod val="175000"/>
                    <a:alpha val="40000"/>
                  </a:schemeClr>
                </a:glow>
              </a:effectLst>
              <a:latin typeface="Algerian" pitchFamily="82" charset="0"/>
            </a:endParaRPr>
          </a:p>
        </p:txBody>
      </p:sp>
      <p:sp>
        <p:nvSpPr>
          <p:cNvPr id="3" name="Symbol zastępczy zawartości 2"/>
          <p:cNvSpPr>
            <a:spLocks noGrp="1"/>
          </p:cNvSpPr>
          <p:nvPr>
            <p:ph idx="1"/>
          </p:nvPr>
        </p:nvSpPr>
        <p:spPr>
          <a:xfrm>
            <a:off x="457200" y="1600201"/>
            <a:ext cx="8329642" cy="2614617"/>
          </a:xfrm>
        </p:spPr>
        <p:txBody>
          <a:bodyPr>
            <a:normAutofit fontScale="55000" lnSpcReduction="20000"/>
          </a:bodyPr>
          <a:lstStyle/>
          <a:p>
            <a:pPr algn="ctr">
              <a:buNone/>
            </a:pPr>
            <a:r>
              <a:rPr lang="pl-PL" dirty="0" smtClean="0"/>
              <a:t>    </a:t>
            </a:r>
            <a:r>
              <a:rPr lang="pl-PL" dirty="0" smtClean="0">
                <a:latin typeface="Bahnschrift" pitchFamily="34" charset="0"/>
              </a:rPr>
              <a:t>Świadectwem naszej narodowej historii są także muzea etnograficzne na świeżym powietrzu, tzw. skanseny, w których prezentowana jest tradycja      i kultura ludowa, architektura mieszkalna i przemysłowa, zabudowania gospodarcze, stajnie, obory, kurniki, kuźnie, młyny, wiatraki, ule, maszyny rolnicze, pojazdy, przedmioty codziennego użytku, zakłady rzemieślnicze, np. garncarnie, lokalne rękodzieło i inne elementy sztuki ludowej, które przywołują do życia dziedzictwo kulturowe ludności, dawniej zamieszkującej dany teren.</a:t>
            </a:r>
          </a:p>
          <a:p>
            <a:pPr algn="ctr">
              <a:buNone/>
            </a:pPr>
            <a:r>
              <a:rPr lang="pl-PL" dirty="0" smtClean="0">
                <a:latin typeface="Bahnschrift" pitchFamily="34" charset="0"/>
              </a:rPr>
              <a:t>     Zwiedzając skansen przenosimy się w historyczną przestrzeń, odbywamy podróż w czasie.</a:t>
            </a:r>
            <a:endParaRPr lang="pl-PL" dirty="0">
              <a:latin typeface="Bahnschrift" pitchFamily="34" charset="0"/>
            </a:endParaRPr>
          </a:p>
        </p:txBody>
      </p:sp>
      <p:pic>
        <p:nvPicPr>
          <p:cNvPr id="4" name="Obraz 3" descr="mikroskanseny-fae659c0.jpeg"/>
          <p:cNvPicPr>
            <a:picLocks noChangeAspect="1"/>
          </p:cNvPicPr>
          <p:nvPr/>
        </p:nvPicPr>
        <p:blipFill>
          <a:blip r:embed="rId2"/>
          <a:stretch>
            <a:fillRect/>
          </a:stretch>
        </p:blipFill>
        <p:spPr>
          <a:xfrm>
            <a:off x="428596" y="3929066"/>
            <a:ext cx="2571768" cy="128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descr="park-etnograficzny-sanok.jpg"/>
          <p:cNvPicPr>
            <a:picLocks noChangeAspect="1"/>
          </p:cNvPicPr>
          <p:nvPr/>
        </p:nvPicPr>
        <p:blipFill>
          <a:blip r:embed="rId3" cstate="print"/>
          <a:stretch>
            <a:fillRect/>
          </a:stretch>
        </p:blipFill>
        <p:spPr>
          <a:xfrm>
            <a:off x="6357950" y="5286364"/>
            <a:ext cx="2095514"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Obraz 5" descr="top-12-skanseny-68af05fc.jpeg"/>
          <p:cNvPicPr>
            <a:picLocks noChangeAspect="1"/>
          </p:cNvPicPr>
          <p:nvPr/>
        </p:nvPicPr>
        <p:blipFill>
          <a:blip r:embed="rId4"/>
          <a:stretch>
            <a:fillRect/>
          </a:stretch>
        </p:blipFill>
        <p:spPr>
          <a:xfrm>
            <a:off x="428596" y="5429264"/>
            <a:ext cx="2500330" cy="1250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braz 6" descr="skanseny-w-polsce-10-najciekawszych-miejsc-ktore-warto-odwiedzic-fot-getty-images.jpeg"/>
          <p:cNvPicPr>
            <a:picLocks noChangeAspect="1"/>
          </p:cNvPicPr>
          <p:nvPr/>
        </p:nvPicPr>
        <p:blipFill>
          <a:blip r:embed="rId5" cstate="print"/>
          <a:stretch>
            <a:fillRect/>
          </a:stretch>
        </p:blipFill>
        <p:spPr>
          <a:xfrm>
            <a:off x="3286116" y="4500570"/>
            <a:ext cx="2795973"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az 7" descr="1129.jpg"/>
          <p:cNvPicPr>
            <a:picLocks noChangeAspect="1"/>
          </p:cNvPicPr>
          <p:nvPr/>
        </p:nvPicPr>
        <p:blipFill>
          <a:blip r:embed="rId6" cstate="print"/>
          <a:stretch>
            <a:fillRect/>
          </a:stretch>
        </p:blipFill>
        <p:spPr>
          <a:xfrm>
            <a:off x="6572264" y="3786190"/>
            <a:ext cx="2034966" cy="1357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50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0034" y="142852"/>
            <a:ext cx="8358246" cy="4357718"/>
          </a:xfrm>
        </p:spPr>
        <p:txBody>
          <a:bodyPr>
            <a:noAutofit/>
          </a:bodyPr>
          <a:lstStyle/>
          <a:p>
            <a:pPr algn="ctr">
              <a:buNone/>
            </a:pPr>
            <a:r>
              <a:rPr lang="pl-PL" sz="1600" dirty="0" smtClean="0">
                <a:latin typeface="Bahnschrift" pitchFamily="34" charset="0"/>
              </a:rPr>
              <a:t>Miejsca te odkrywają przed nami życie naszych przodków. </a:t>
            </a:r>
          </a:p>
          <a:p>
            <a:pPr algn="ctr">
              <a:buNone/>
            </a:pPr>
            <a:r>
              <a:rPr lang="pl-PL" sz="1600" dirty="0" smtClean="0">
                <a:latin typeface="Bahnschrift" pitchFamily="34" charset="0"/>
              </a:rPr>
              <a:t>To co dla nas jest dziś skansenem, dla naszych pradziadków i dziadków było prawdziwym życiem. </a:t>
            </a:r>
          </a:p>
          <a:p>
            <a:pPr algn="ctr">
              <a:buNone/>
            </a:pPr>
            <a:r>
              <a:rPr lang="pl-PL" sz="1600" dirty="0" smtClean="0">
                <a:latin typeface="Bahnschrift" pitchFamily="34" charset="0"/>
              </a:rPr>
              <a:t>  We Wdzydzach Kiszewskich znajduje się pierwszy w Polsce skansen, który powstał         w 1906 roku. Zobaczymy tu typowe kaszubskie chałupy, zagrody, kuźnie, dwory, szkoły, karczmy, kościół z XVII i XVIII w.</a:t>
            </a:r>
          </a:p>
          <a:p>
            <a:pPr algn="ctr">
              <a:buNone/>
            </a:pPr>
            <a:r>
              <a:rPr lang="pl-PL" sz="1600" dirty="0" smtClean="0">
                <a:latin typeface="Bahnschrift" pitchFamily="34" charset="0"/>
              </a:rPr>
              <a:t>Na Pojezierzu Gnieźnieńskim w okolicy pierwszej stolicy Polski w Biskupinie jest najsłynniejszy skansen w kraju, gdzie można dowiedzieć się o kulturze łowieckiej       z epoki brązu. Osadę odkryto na 6 lat przed II wojną światową.</a:t>
            </a:r>
          </a:p>
          <a:p>
            <a:pPr algn="ctr">
              <a:buNone/>
            </a:pPr>
            <a:r>
              <a:rPr lang="pl-PL" sz="1600" dirty="0" smtClean="0">
                <a:latin typeface="Bahnschrift" pitchFamily="34" charset="0"/>
              </a:rPr>
              <a:t>W Chabówce i Sochaczewie zobaczymy tabor kolejowy retro.</a:t>
            </a:r>
          </a:p>
          <a:p>
            <a:pPr algn="ctr">
              <a:buNone/>
            </a:pPr>
            <a:r>
              <a:rPr lang="pl-PL" sz="1600" dirty="0" smtClean="0">
                <a:latin typeface="Bahnschrift" pitchFamily="34" charset="0"/>
              </a:rPr>
              <a:t>W Sierpcu zwiedzimy architekturę  z XVII, XVIII i XIX w. otoczoną warzywnymi                      i kwiatowymi ogródkami. </a:t>
            </a:r>
          </a:p>
          <a:p>
            <a:pPr algn="ctr">
              <a:buNone/>
            </a:pPr>
            <a:r>
              <a:rPr lang="pl-PL" sz="1600" dirty="0" smtClean="0">
                <a:latin typeface="Bahnschrift" pitchFamily="34" charset="0"/>
              </a:rPr>
              <a:t>    W Sanoku można obejrzeć eksponaty przedstawiające dawny proces wydobywania ropy naftowej.</a:t>
            </a:r>
          </a:p>
        </p:txBody>
      </p:sp>
      <p:pic>
        <p:nvPicPr>
          <p:cNvPr id="4" name="Obraz 3" descr="M.Bogacki-1.jpg"/>
          <p:cNvPicPr>
            <a:picLocks noChangeAspect="1"/>
          </p:cNvPicPr>
          <p:nvPr/>
        </p:nvPicPr>
        <p:blipFill>
          <a:blip r:embed="rId2"/>
          <a:stretch>
            <a:fillRect/>
          </a:stretch>
        </p:blipFill>
        <p:spPr>
          <a:xfrm>
            <a:off x="357158" y="3810002"/>
            <a:ext cx="2643206" cy="1762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Obraz 4" descr="470.jpg"/>
          <p:cNvPicPr>
            <a:picLocks noChangeAspect="1"/>
          </p:cNvPicPr>
          <p:nvPr/>
        </p:nvPicPr>
        <p:blipFill>
          <a:blip r:embed="rId3" cstate="print"/>
          <a:stretch>
            <a:fillRect/>
          </a:stretch>
        </p:blipFill>
        <p:spPr>
          <a:xfrm>
            <a:off x="5679289" y="3857628"/>
            <a:ext cx="3214710"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Obraz 5" descr="Sanok-4996.jpg"/>
          <p:cNvPicPr>
            <a:picLocks noChangeAspect="1"/>
          </p:cNvPicPr>
          <p:nvPr/>
        </p:nvPicPr>
        <p:blipFill>
          <a:blip r:embed="rId4" cstate="print"/>
          <a:stretch>
            <a:fillRect/>
          </a:stretch>
        </p:blipFill>
        <p:spPr>
          <a:xfrm>
            <a:off x="3143240" y="4071942"/>
            <a:ext cx="2285984" cy="1285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braz 6" descr="skansen_wdzydze1-870x500.jpg"/>
          <p:cNvPicPr>
            <a:picLocks noChangeAspect="1"/>
          </p:cNvPicPr>
          <p:nvPr/>
        </p:nvPicPr>
        <p:blipFill>
          <a:blip r:embed="rId5" cstate="print"/>
          <a:stretch>
            <a:fillRect/>
          </a:stretch>
        </p:blipFill>
        <p:spPr>
          <a:xfrm>
            <a:off x="928662" y="5143512"/>
            <a:ext cx="265176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braz 7" descr="Sochaczew_Muzeum_Kolei_Wąskotorowej_-_ekspozycja.JPG"/>
          <p:cNvPicPr>
            <a:picLocks noChangeAspect="1"/>
          </p:cNvPicPr>
          <p:nvPr/>
        </p:nvPicPr>
        <p:blipFill>
          <a:blip r:embed="rId6" cstate="print"/>
          <a:stretch>
            <a:fillRect/>
          </a:stretch>
        </p:blipFill>
        <p:spPr>
          <a:xfrm>
            <a:off x="4572000" y="5286388"/>
            <a:ext cx="1904981" cy="1428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advTm="56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14290"/>
            <a:ext cx="8158162" cy="3929090"/>
          </a:xfrm>
        </p:spPr>
        <p:txBody>
          <a:bodyPr>
            <a:normAutofit fontScale="47500" lnSpcReduction="20000"/>
          </a:bodyPr>
          <a:lstStyle/>
          <a:p>
            <a:pPr algn="ctr">
              <a:buNone/>
            </a:pPr>
            <a:r>
              <a:rPr lang="pl-PL" dirty="0" smtClean="0">
                <a:latin typeface="Bahnschrift" pitchFamily="34" charset="0"/>
              </a:rPr>
              <a:t>W Dziekanowicach bardzo duże wrażenie robią trzy wiatraki.</a:t>
            </a:r>
          </a:p>
          <a:p>
            <a:pPr algn="ctr">
              <a:buNone/>
            </a:pPr>
            <a:r>
              <a:rPr lang="pl-PL" dirty="0" smtClean="0">
                <a:latin typeface="Bahnschrift" pitchFamily="34" charset="0"/>
              </a:rPr>
              <a:t>W Sądeckim skansenie można zwiedzić trzy świątynie różnych wyznań, rzymsko-katolicką</a:t>
            </a:r>
            <a:r>
              <a:rPr lang="pl-PL" smtClean="0">
                <a:latin typeface="Bahnschrift" pitchFamily="34" charset="0"/>
              </a:rPr>
              <a:t>, grekokatolicką </a:t>
            </a:r>
            <a:r>
              <a:rPr lang="pl-PL" dirty="0" smtClean="0">
                <a:latin typeface="Bahnschrift" pitchFamily="34" charset="0"/>
              </a:rPr>
              <a:t>i ewangelicką oraz Miasteczko Galicyjskie z XIX w.</a:t>
            </a:r>
          </a:p>
          <a:p>
            <a:pPr algn="ctr">
              <a:buNone/>
            </a:pPr>
            <a:r>
              <a:rPr lang="pl-PL" dirty="0" smtClean="0">
                <a:latin typeface="Bahnschrift" pitchFamily="34" charset="0"/>
              </a:rPr>
              <a:t>Natomiast w Muzeum Wsi Słowińskiej Kluki,  konie  Malwa, Misia i Mołnia  podtrzymują tradycję i prezentują się w drewnianych butach- </a:t>
            </a:r>
            <a:r>
              <a:rPr lang="pl-PL" dirty="0" err="1" smtClean="0">
                <a:latin typeface="Bahnschrift" pitchFamily="34" charset="0"/>
              </a:rPr>
              <a:t>klumpach</a:t>
            </a:r>
            <a:r>
              <a:rPr lang="pl-PL" dirty="0" smtClean="0">
                <a:latin typeface="Bahnschrift" pitchFamily="34" charset="0"/>
              </a:rPr>
              <a:t>, w których kiedyś konie pracowały w tym rejonie w polu.</a:t>
            </a:r>
          </a:p>
          <a:p>
            <a:pPr algn="ctr">
              <a:buNone/>
            </a:pPr>
            <a:r>
              <a:rPr lang="pl-PL" dirty="0" smtClean="0">
                <a:latin typeface="Bahnschrift" pitchFamily="34" charset="0"/>
              </a:rPr>
              <a:t>Natomiast w Radomsku jest największe w Polsce i na świecie tego typu muzeum.</a:t>
            </a:r>
          </a:p>
          <a:p>
            <a:pPr algn="ctr">
              <a:buNone/>
            </a:pPr>
            <a:r>
              <a:rPr lang="pl-PL" dirty="0" smtClean="0">
                <a:latin typeface="Bahnschrift" pitchFamily="34" charset="0"/>
              </a:rPr>
              <a:t>W Tokarni zobaczymy małomiasteczkowy zakład fotograficzny z okresu międzywojennego. </a:t>
            </a:r>
          </a:p>
          <a:p>
            <a:pPr algn="ctr">
              <a:buNone/>
            </a:pPr>
            <a:r>
              <a:rPr lang="pl-PL" dirty="0" smtClean="0">
                <a:latin typeface="Bahnschrift" pitchFamily="34" charset="0"/>
              </a:rPr>
              <a:t>W Kolbuszowej wspaniały spichlerz z 1784 roku i młyn wodny z 1897 roku.</a:t>
            </a:r>
          </a:p>
          <a:p>
            <a:pPr algn="ctr">
              <a:buNone/>
            </a:pPr>
            <a:r>
              <a:rPr lang="pl-PL" dirty="0" smtClean="0">
                <a:latin typeface="Bahnschrift" pitchFamily="34" charset="0"/>
              </a:rPr>
              <a:t>Skanseny to bardzo ciekawy pomysł  na odkrywanie kultury i dorobku polskiej ludności. </a:t>
            </a:r>
          </a:p>
          <a:p>
            <a:pPr algn="ctr">
              <a:buNone/>
            </a:pPr>
            <a:r>
              <a:rPr lang="pl-PL" dirty="0" smtClean="0">
                <a:latin typeface="Bahnschrift" pitchFamily="34" charset="0"/>
              </a:rPr>
              <a:t>To tu właśnie zobaczymy, czym naprawdę jest polskie sioło. Jest to zabytek kultury polskiej      i świadectwo naszej narodowej historii.</a:t>
            </a:r>
            <a:endParaRPr lang="pl-PL" dirty="0">
              <a:latin typeface="Bahnschrift" pitchFamily="34" charset="0"/>
            </a:endParaRPr>
          </a:p>
        </p:txBody>
      </p:sp>
      <p:pic>
        <p:nvPicPr>
          <p:cNvPr id="4" name="Obraz 3" descr="20200707131747.jpg"/>
          <p:cNvPicPr>
            <a:picLocks noChangeAspect="1"/>
          </p:cNvPicPr>
          <p:nvPr/>
        </p:nvPicPr>
        <p:blipFill>
          <a:blip r:embed="rId2" cstate="print"/>
          <a:stretch>
            <a:fillRect/>
          </a:stretch>
        </p:blipFill>
        <p:spPr>
          <a:xfrm>
            <a:off x="500034" y="2857496"/>
            <a:ext cx="2031978" cy="1523984"/>
          </a:xfrm>
          <a:prstGeom prst="rect">
            <a:avLst/>
          </a:prstGeom>
          <a:effectLst>
            <a:glow rad="228600">
              <a:schemeClr val="accent3">
                <a:satMod val="175000"/>
                <a:alpha val="40000"/>
              </a:schemeClr>
            </a:glow>
          </a:effectLst>
        </p:spPr>
      </p:pic>
      <p:pic>
        <p:nvPicPr>
          <p:cNvPr id="5" name="Obraz 4" descr="Kluki-5-1920x620.jpg"/>
          <p:cNvPicPr>
            <a:picLocks noChangeAspect="1"/>
          </p:cNvPicPr>
          <p:nvPr/>
        </p:nvPicPr>
        <p:blipFill>
          <a:blip r:embed="rId3"/>
          <a:stretch>
            <a:fillRect/>
          </a:stretch>
        </p:blipFill>
        <p:spPr>
          <a:xfrm>
            <a:off x="428596" y="4786322"/>
            <a:ext cx="5852160" cy="1889760"/>
          </a:xfrm>
          <a:prstGeom prst="rect">
            <a:avLst/>
          </a:prstGeom>
          <a:effectLst>
            <a:glow rad="228600">
              <a:schemeClr val="accent3">
                <a:satMod val="175000"/>
                <a:alpha val="40000"/>
              </a:schemeClr>
            </a:glow>
          </a:effectLst>
        </p:spPr>
      </p:pic>
      <p:pic>
        <p:nvPicPr>
          <p:cNvPr id="6" name="Obraz 5" descr="skansen-sadecki-park-etnograficzny-nowy-sacz-01.jpg"/>
          <p:cNvPicPr>
            <a:picLocks noChangeAspect="1"/>
          </p:cNvPicPr>
          <p:nvPr/>
        </p:nvPicPr>
        <p:blipFill>
          <a:blip r:embed="rId4" cstate="print"/>
          <a:stretch>
            <a:fillRect/>
          </a:stretch>
        </p:blipFill>
        <p:spPr>
          <a:xfrm>
            <a:off x="2786050" y="3143248"/>
            <a:ext cx="2786082" cy="1314682"/>
          </a:xfrm>
          <a:prstGeom prst="rect">
            <a:avLst/>
          </a:prstGeom>
          <a:effectLst>
            <a:glow rad="228600">
              <a:schemeClr val="accent5">
                <a:satMod val="175000"/>
                <a:alpha val="40000"/>
              </a:schemeClr>
            </a:glow>
          </a:effectLst>
        </p:spPr>
      </p:pic>
      <p:pic>
        <p:nvPicPr>
          <p:cNvPr id="7" name="Obraz 6" descr="225px-Skansen_of_Radom_Village_(1).jpg"/>
          <p:cNvPicPr>
            <a:picLocks noChangeAspect="1"/>
          </p:cNvPicPr>
          <p:nvPr/>
        </p:nvPicPr>
        <p:blipFill>
          <a:blip r:embed="rId5"/>
          <a:stretch>
            <a:fillRect/>
          </a:stretch>
        </p:blipFill>
        <p:spPr>
          <a:xfrm>
            <a:off x="6572263" y="5000636"/>
            <a:ext cx="2187525" cy="1643074"/>
          </a:xfrm>
          <a:prstGeom prst="rect">
            <a:avLst/>
          </a:prstGeom>
          <a:effectLst>
            <a:glow rad="228600">
              <a:schemeClr val="accent5">
                <a:satMod val="175000"/>
                <a:alpha val="40000"/>
              </a:schemeClr>
            </a:glow>
          </a:effectLst>
        </p:spPr>
      </p:pic>
      <p:pic>
        <p:nvPicPr>
          <p:cNvPr id="8" name="Obraz 7" descr="tokarnia-skansen-wiejska-chata-1024x576.jpg"/>
          <p:cNvPicPr>
            <a:picLocks noChangeAspect="1"/>
          </p:cNvPicPr>
          <p:nvPr/>
        </p:nvPicPr>
        <p:blipFill>
          <a:blip r:embed="rId6"/>
          <a:stretch>
            <a:fillRect/>
          </a:stretch>
        </p:blipFill>
        <p:spPr>
          <a:xfrm>
            <a:off x="5913447" y="2928934"/>
            <a:ext cx="3175022" cy="1785950"/>
          </a:xfrm>
          <a:prstGeom prst="rect">
            <a:avLst/>
          </a:prstGeom>
          <a:effectLst>
            <a:glow rad="228600">
              <a:schemeClr val="accent3">
                <a:satMod val="175000"/>
                <a:alpha val="40000"/>
              </a:schemeClr>
            </a:glow>
          </a:effectLst>
        </p:spPr>
      </p:pic>
    </p:spTree>
  </p:cSld>
  <p:clrMapOvr>
    <a:masterClrMapping/>
  </p:clrMapOvr>
  <p:transition advClick="0" advTm="57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84" y="4000504"/>
            <a:ext cx="9429784" cy="3000372"/>
          </a:xfrm>
        </p:spPr>
        <p:txBody>
          <a:bodyPr>
            <a:normAutofit fontScale="77500" lnSpcReduction="20000"/>
          </a:bodyPr>
          <a:lstStyle/>
          <a:p>
            <a:pPr algn="ctr">
              <a:buNone/>
            </a:pPr>
            <a:r>
              <a:rPr lang="pl-PL" dirty="0" smtClean="0"/>
              <a:t>    </a:t>
            </a:r>
            <a:r>
              <a:rPr lang="pl-PL" smtClean="0">
                <a:latin typeface="Bahnschrift" pitchFamily="34" charset="0"/>
              </a:rPr>
              <a:t>Zabytki kultury </a:t>
            </a:r>
            <a:r>
              <a:rPr lang="pl-PL" dirty="0" smtClean="0">
                <a:latin typeface="Bahnschrift" pitchFamily="34" charset="0"/>
              </a:rPr>
              <a:t>p</a:t>
            </a:r>
            <a:r>
              <a:rPr lang="pl-PL" smtClean="0">
                <a:latin typeface="Bahnschrift" pitchFamily="34" charset="0"/>
              </a:rPr>
              <a:t>olskiej</a:t>
            </a:r>
            <a:r>
              <a:rPr lang="pl-PL" dirty="0" smtClean="0">
                <a:latin typeface="Bahnschrift" pitchFamily="34" charset="0"/>
              </a:rPr>
              <a:t>, które przedstawiłam, a także                 i inne, bo w Polsce mamy ich bardzo dużo, przekazują wiedzę o czasach, w których powstały, o ówczesnej kulturze, osiągnięciach  w sztuce, nauce, gospodarce. Stanowią upamiętnienie życia codziennego, a także dokumentują ważne wydarzenia historyczne i polityczne. Łączą przeszłość             z przyszłością. Świadczą o dziejach naszych przodków, są świadectwem ewolucji i mają ogromny wpływ na kształtowanie tożsamości narodowej.</a:t>
            </a:r>
            <a:endParaRPr lang="pl-PL" dirty="0">
              <a:latin typeface="Bahnschrift" pitchFamily="34" charset="0"/>
            </a:endParaRPr>
          </a:p>
        </p:txBody>
      </p:sp>
      <p:pic>
        <p:nvPicPr>
          <p:cNvPr id="6" name="Obraz 5" descr="s.jpg"/>
          <p:cNvPicPr>
            <a:picLocks noChangeAspect="1"/>
          </p:cNvPicPr>
          <p:nvPr/>
        </p:nvPicPr>
        <p:blipFill>
          <a:blip r:embed="rId2"/>
          <a:stretch>
            <a:fillRect/>
          </a:stretch>
        </p:blipFill>
        <p:spPr>
          <a:xfrm>
            <a:off x="3643306" y="1785926"/>
            <a:ext cx="2428891" cy="2000264"/>
          </a:xfrm>
          <a:prstGeom prst="rect">
            <a:avLst/>
          </a:prstGeom>
          <a:effectLst>
            <a:glow rad="228600">
              <a:schemeClr val="accent3">
                <a:satMod val="175000"/>
                <a:alpha val="40000"/>
              </a:schemeClr>
            </a:glow>
          </a:effectLst>
        </p:spPr>
      </p:pic>
      <p:pic>
        <p:nvPicPr>
          <p:cNvPr id="7" name="Obraz 6" descr="o.jpg"/>
          <p:cNvPicPr>
            <a:picLocks noChangeAspect="1"/>
          </p:cNvPicPr>
          <p:nvPr/>
        </p:nvPicPr>
        <p:blipFill>
          <a:blip r:embed="rId3" cstate="print"/>
          <a:stretch>
            <a:fillRect/>
          </a:stretch>
        </p:blipFill>
        <p:spPr>
          <a:xfrm>
            <a:off x="0" y="1500174"/>
            <a:ext cx="3571868" cy="2379862"/>
          </a:xfrm>
          <a:prstGeom prst="rect">
            <a:avLst/>
          </a:prstGeom>
          <a:effectLst>
            <a:glow rad="228600">
              <a:schemeClr val="accent1">
                <a:satMod val="175000"/>
                <a:alpha val="40000"/>
              </a:schemeClr>
            </a:glow>
          </a:effectLst>
        </p:spPr>
      </p:pic>
      <p:pic>
        <p:nvPicPr>
          <p:cNvPr id="8" name="Obraz 7" descr="skansen-kluki.jpg"/>
          <p:cNvPicPr>
            <a:picLocks noChangeAspect="1"/>
          </p:cNvPicPr>
          <p:nvPr/>
        </p:nvPicPr>
        <p:blipFill>
          <a:blip r:embed="rId4" cstate="print"/>
          <a:stretch>
            <a:fillRect/>
          </a:stretch>
        </p:blipFill>
        <p:spPr>
          <a:xfrm>
            <a:off x="6143604" y="1571612"/>
            <a:ext cx="3000396" cy="2250297"/>
          </a:xfrm>
          <a:prstGeom prst="rect">
            <a:avLst/>
          </a:prstGeom>
          <a:effectLst>
            <a:glow rad="228600">
              <a:schemeClr val="accent6">
                <a:satMod val="175000"/>
                <a:alpha val="40000"/>
              </a:schemeClr>
            </a:glow>
          </a:effectLst>
        </p:spPr>
      </p:pic>
      <p:pic>
        <p:nvPicPr>
          <p:cNvPr id="9" name="Obraz 8" descr="558.jpg"/>
          <p:cNvPicPr>
            <a:picLocks noChangeAspect="1"/>
          </p:cNvPicPr>
          <p:nvPr/>
        </p:nvPicPr>
        <p:blipFill>
          <a:blip r:embed="rId5" cstate="print"/>
          <a:stretch>
            <a:fillRect/>
          </a:stretch>
        </p:blipFill>
        <p:spPr>
          <a:xfrm>
            <a:off x="7286612" y="0"/>
            <a:ext cx="1857388" cy="1619842"/>
          </a:xfrm>
          <a:prstGeom prst="rect">
            <a:avLst/>
          </a:prstGeom>
          <a:effectLst>
            <a:glow rad="228600">
              <a:schemeClr val="accent5">
                <a:satMod val="175000"/>
                <a:alpha val="40000"/>
              </a:schemeClr>
            </a:glow>
          </a:effectLst>
        </p:spPr>
      </p:pic>
      <p:pic>
        <p:nvPicPr>
          <p:cNvPr id="11" name="Obraz 10" descr="MUZEUM_WSI_SŁOWIŃSKIEJ_KLUKI-3927.jpg"/>
          <p:cNvPicPr>
            <a:picLocks noChangeAspect="1"/>
          </p:cNvPicPr>
          <p:nvPr/>
        </p:nvPicPr>
        <p:blipFill>
          <a:blip r:embed="rId6" cstate="print"/>
          <a:stretch>
            <a:fillRect/>
          </a:stretch>
        </p:blipFill>
        <p:spPr>
          <a:xfrm>
            <a:off x="2500298" y="0"/>
            <a:ext cx="2357454" cy="1714488"/>
          </a:xfrm>
          <a:prstGeom prst="rect">
            <a:avLst/>
          </a:prstGeom>
          <a:effectLst>
            <a:glow rad="228600">
              <a:schemeClr val="accent2">
                <a:satMod val="175000"/>
                <a:alpha val="40000"/>
              </a:schemeClr>
            </a:glow>
          </a:effectLst>
        </p:spPr>
      </p:pic>
      <p:pic>
        <p:nvPicPr>
          <p:cNvPr id="12" name="Obraz 11" descr="1129.jpg"/>
          <p:cNvPicPr>
            <a:picLocks noChangeAspect="1"/>
          </p:cNvPicPr>
          <p:nvPr/>
        </p:nvPicPr>
        <p:blipFill>
          <a:blip r:embed="rId7" cstate="print"/>
          <a:stretch>
            <a:fillRect/>
          </a:stretch>
        </p:blipFill>
        <p:spPr>
          <a:xfrm>
            <a:off x="4929190" y="0"/>
            <a:ext cx="2570483" cy="1714512"/>
          </a:xfrm>
          <a:prstGeom prst="rect">
            <a:avLst/>
          </a:prstGeom>
          <a:effectLst>
            <a:glow rad="228600">
              <a:schemeClr val="accent1">
                <a:satMod val="175000"/>
                <a:alpha val="40000"/>
              </a:schemeClr>
            </a:glow>
          </a:effectLst>
        </p:spPr>
      </p:pic>
      <p:pic>
        <p:nvPicPr>
          <p:cNvPr id="13" name="Obraz 12" descr="tokarnia-skansen-wiejska-chata-1024x576.jpg"/>
          <p:cNvPicPr>
            <a:picLocks noChangeAspect="1"/>
          </p:cNvPicPr>
          <p:nvPr/>
        </p:nvPicPr>
        <p:blipFill>
          <a:blip r:embed="rId8" cstate="print"/>
          <a:stretch>
            <a:fillRect/>
          </a:stretch>
        </p:blipFill>
        <p:spPr>
          <a:xfrm>
            <a:off x="0" y="0"/>
            <a:ext cx="2540017" cy="1428760"/>
          </a:xfrm>
          <a:prstGeom prst="rect">
            <a:avLst/>
          </a:prstGeom>
          <a:effectLst>
            <a:glow rad="228600">
              <a:schemeClr val="accent2">
                <a:satMod val="175000"/>
                <a:alpha val="40000"/>
              </a:schemeClr>
            </a:glow>
          </a:effectLst>
        </p:spPr>
      </p:pic>
    </p:spTree>
  </p:cSld>
  <p:clrMapOvr>
    <a:masterClrMapping/>
  </p:clrMapOvr>
  <p:transition advClick="0" advTm="35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84" y="4929174"/>
            <a:ext cx="4071966" cy="1928826"/>
          </a:xfrm>
        </p:spPr>
        <p:txBody>
          <a:bodyPr>
            <a:normAutofit fontScale="32500" lnSpcReduction="20000"/>
          </a:bodyPr>
          <a:lstStyle/>
          <a:p>
            <a:pPr>
              <a:buNone/>
            </a:pPr>
            <a:r>
              <a:rPr lang="pl-PL" dirty="0" smtClean="0">
                <a:effectLst>
                  <a:glow rad="228600">
                    <a:schemeClr val="accent4">
                      <a:satMod val="175000"/>
                      <a:alpha val="40000"/>
                    </a:schemeClr>
                  </a:glow>
                </a:effectLst>
              </a:rPr>
              <a:t>            http://polska.trawel.pl/dzieje.pl/szlakpiastowski.pl, </a:t>
            </a:r>
            <a:r>
              <a:rPr lang="pl-PL" dirty="0" smtClean="0">
                <a:effectLst>
                  <a:glow rad="228600">
                    <a:schemeClr val="accent2">
                      <a:satMod val="175000"/>
                      <a:alpha val="40000"/>
                    </a:schemeClr>
                  </a:glow>
                </a:effectLst>
              </a:rPr>
              <a:t>http://polskietradycje.phttps://pl.wikipedia.org/, </a:t>
            </a:r>
            <a:r>
              <a:rPr lang="pl-PL" dirty="0" smtClean="0">
                <a:effectLst>
                  <a:glow rad="228600">
                    <a:schemeClr val="accent4">
                      <a:satMod val="175000"/>
                      <a:alpha val="40000"/>
                    </a:schemeClr>
                  </a:glow>
                </a:effectLst>
              </a:rPr>
              <a:t>https://www.gniezno.eu/atrakcje/atrakcja/846/drzwi_gnieznienskie, https://culture.pl/pl/dzielo/drzwi-gnieznienskie, https://szlakpiastowski.pl/, </a:t>
            </a:r>
            <a:r>
              <a:rPr lang="pl-PL" dirty="0" smtClean="0">
                <a:effectLst>
                  <a:glow rad="228600">
                    <a:schemeClr val="accent2">
                      <a:satMod val="175000"/>
                      <a:alpha val="40000"/>
                    </a:schemeClr>
                  </a:glow>
                </a:effectLst>
              </a:rPr>
              <a:t>https://wzgorzelecha.pl/, </a:t>
            </a:r>
            <a:r>
              <a:rPr lang="pl-PL" dirty="0" smtClean="0">
                <a:effectLst>
                  <a:glow rad="228600">
                    <a:schemeClr val="accent4">
                      <a:satMod val="175000"/>
                      <a:alpha val="40000"/>
                    </a:schemeClr>
                  </a:glow>
                </a:effectLst>
              </a:rPr>
              <a:t>https://www.lednicamuzeum.pl/, https://www.skyscanner.pl/https://www.national-geographic.pl/artykul/skanseny-w-polsce-10-najciekawszych-miejsc-ktore-warto-odwiedzichttps://kolejnapodroz.pl/najpiekniejsze-polskie-skanseny-skansenow-ktore-warto-zobaczyc/, https://orlegniazda.pl/https://plecakiwalizka.com/szlak-orlich-gniazd-na-piechote-zamki-trasa-wskazowki/, </a:t>
            </a:r>
            <a:r>
              <a:rPr lang="pl-PL" dirty="0" smtClean="0">
                <a:effectLst>
                  <a:glow rad="228600">
                    <a:schemeClr val="accent2">
                      <a:satMod val="175000"/>
                      <a:alpha val="40000"/>
                    </a:schemeClr>
                  </a:glow>
                </a:effectLst>
                <a:hlinkClick r:id="rId2"/>
              </a:rPr>
              <a:t>https://polskapogodzinach.pl/szlak-orlich-gniazd-rowerem/</a:t>
            </a:r>
            <a:r>
              <a:rPr lang="pl-PL" dirty="0" smtClean="0">
                <a:effectLst>
                  <a:glow rad="228600">
                    <a:schemeClr val="accent2">
                      <a:satMod val="175000"/>
                      <a:alpha val="40000"/>
                    </a:schemeClr>
                  </a:glow>
                </a:effectLst>
              </a:rPr>
              <a:t>https://www.gniezno.eu/</a:t>
            </a:r>
          </a:p>
          <a:p>
            <a:pPr>
              <a:buNone/>
            </a:pPr>
            <a:endParaRPr lang="pl-PL" dirty="0">
              <a:effectLst>
                <a:glow rad="228600">
                  <a:schemeClr val="accent2">
                    <a:satMod val="175000"/>
                    <a:alpha val="40000"/>
                  </a:schemeClr>
                </a:glow>
              </a:effectLst>
            </a:endParaRPr>
          </a:p>
        </p:txBody>
      </p:sp>
      <p:pic>
        <p:nvPicPr>
          <p:cNvPr id="4" name="Obraz 3" descr="zamek-w-ogrodziencu.jpg"/>
          <p:cNvPicPr>
            <a:picLocks noChangeAspect="1"/>
          </p:cNvPicPr>
          <p:nvPr/>
        </p:nvPicPr>
        <p:blipFill>
          <a:blip r:embed="rId3"/>
          <a:stretch>
            <a:fillRect/>
          </a:stretch>
        </p:blipFill>
        <p:spPr>
          <a:xfrm>
            <a:off x="4000496" y="0"/>
            <a:ext cx="2995438" cy="2285992"/>
          </a:xfrm>
          <a:prstGeom prst="rect">
            <a:avLst/>
          </a:prstGeom>
        </p:spPr>
      </p:pic>
      <p:pic>
        <p:nvPicPr>
          <p:cNvPr id="5" name="Obraz 4" descr="113.jpg"/>
          <p:cNvPicPr>
            <a:picLocks noChangeAspect="1"/>
          </p:cNvPicPr>
          <p:nvPr/>
        </p:nvPicPr>
        <p:blipFill>
          <a:blip r:embed="rId4"/>
          <a:stretch>
            <a:fillRect/>
          </a:stretch>
        </p:blipFill>
        <p:spPr>
          <a:xfrm>
            <a:off x="6604000" y="0"/>
            <a:ext cx="2540000" cy="2540000"/>
          </a:xfrm>
          <a:prstGeom prst="rect">
            <a:avLst/>
          </a:prstGeom>
        </p:spPr>
      </p:pic>
      <p:pic>
        <p:nvPicPr>
          <p:cNvPr id="6" name="Obraz 5" descr="Skansen Dobczyce.jpg"/>
          <p:cNvPicPr>
            <a:picLocks noChangeAspect="1"/>
          </p:cNvPicPr>
          <p:nvPr/>
        </p:nvPicPr>
        <p:blipFill>
          <a:blip r:embed="rId5"/>
          <a:stretch>
            <a:fillRect/>
          </a:stretch>
        </p:blipFill>
        <p:spPr>
          <a:xfrm>
            <a:off x="0" y="3000372"/>
            <a:ext cx="3000364" cy="1790930"/>
          </a:xfrm>
          <a:prstGeom prst="rect">
            <a:avLst/>
          </a:prstGeom>
        </p:spPr>
      </p:pic>
      <p:pic>
        <p:nvPicPr>
          <p:cNvPr id="7" name="Obraz 6" descr="MG_0818-1170x680.jpg"/>
          <p:cNvPicPr>
            <a:picLocks noChangeAspect="1"/>
          </p:cNvPicPr>
          <p:nvPr/>
        </p:nvPicPr>
        <p:blipFill>
          <a:blip r:embed="rId6" cstate="print"/>
          <a:stretch>
            <a:fillRect/>
          </a:stretch>
        </p:blipFill>
        <p:spPr>
          <a:xfrm>
            <a:off x="2571736" y="3429000"/>
            <a:ext cx="2714644" cy="1357322"/>
          </a:xfrm>
          <a:prstGeom prst="rect">
            <a:avLst/>
          </a:prstGeom>
        </p:spPr>
      </p:pic>
      <p:pic>
        <p:nvPicPr>
          <p:cNvPr id="8" name="Obraz 7" descr="ostrow-lednicki.jpg"/>
          <p:cNvPicPr>
            <a:picLocks noChangeAspect="1"/>
          </p:cNvPicPr>
          <p:nvPr/>
        </p:nvPicPr>
        <p:blipFill>
          <a:blip r:embed="rId7" cstate="print"/>
          <a:stretch>
            <a:fillRect/>
          </a:stretch>
        </p:blipFill>
        <p:spPr>
          <a:xfrm>
            <a:off x="3786182" y="4786346"/>
            <a:ext cx="2762205" cy="2071654"/>
          </a:xfrm>
          <a:prstGeom prst="rect">
            <a:avLst/>
          </a:prstGeom>
        </p:spPr>
      </p:pic>
      <p:pic>
        <p:nvPicPr>
          <p:cNvPr id="9" name="Obraz 8" descr="Ruiny_palatium_i_kaplicy1.jpg"/>
          <p:cNvPicPr>
            <a:picLocks noChangeAspect="1"/>
          </p:cNvPicPr>
          <p:nvPr/>
        </p:nvPicPr>
        <p:blipFill>
          <a:blip r:embed="rId8" cstate="print"/>
          <a:stretch>
            <a:fillRect/>
          </a:stretch>
        </p:blipFill>
        <p:spPr>
          <a:xfrm>
            <a:off x="3643306" y="4286256"/>
            <a:ext cx="2476486" cy="1857364"/>
          </a:xfrm>
          <a:prstGeom prst="rect">
            <a:avLst/>
          </a:prstGeom>
        </p:spPr>
      </p:pic>
      <p:pic>
        <p:nvPicPr>
          <p:cNvPr id="10" name="Obraz 9" descr="gniezno.jpg"/>
          <p:cNvPicPr>
            <a:picLocks noChangeAspect="1"/>
          </p:cNvPicPr>
          <p:nvPr/>
        </p:nvPicPr>
        <p:blipFill>
          <a:blip r:embed="rId9" cstate="print"/>
          <a:stretch>
            <a:fillRect/>
          </a:stretch>
        </p:blipFill>
        <p:spPr>
          <a:xfrm>
            <a:off x="5072066" y="5355336"/>
            <a:ext cx="2438400" cy="1502664"/>
          </a:xfrm>
          <a:prstGeom prst="rect">
            <a:avLst/>
          </a:prstGeom>
        </p:spPr>
      </p:pic>
      <p:pic>
        <p:nvPicPr>
          <p:cNvPr id="11" name="Obraz 10" descr="gniezno-1240569.jpg"/>
          <p:cNvPicPr>
            <a:picLocks noChangeAspect="1"/>
          </p:cNvPicPr>
          <p:nvPr/>
        </p:nvPicPr>
        <p:blipFill>
          <a:blip r:embed="rId10" cstate="print"/>
          <a:stretch>
            <a:fillRect/>
          </a:stretch>
        </p:blipFill>
        <p:spPr>
          <a:xfrm>
            <a:off x="5072066" y="3929066"/>
            <a:ext cx="2571768" cy="1428736"/>
          </a:xfrm>
          <a:prstGeom prst="rect">
            <a:avLst/>
          </a:prstGeom>
        </p:spPr>
      </p:pic>
      <p:pic>
        <p:nvPicPr>
          <p:cNvPr id="12" name="Obraz 11" descr="13630576_drzwi-gnieznienskie--drzwi-swietego-wojciecha.jpg"/>
          <p:cNvPicPr>
            <a:picLocks noChangeAspect="1"/>
          </p:cNvPicPr>
          <p:nvPr/>
        </p:nvPicPr>
        <p:blipFill>
          <a:blip r:embed="rId11" cstate="print"/>
          <a:stretch>
            <a:fillRect/>
          </a:stretch>
        </p:blipFill>
        <p:spPr>
          <a:xfrm>
            <a:off x="7277975" y="2500306"/>
            <a:ext cx="1866025" cy="3169228"/>
          </a:xfrm>
          <a:prstGeom prst="rect">
            <a:avLst/>
          </a:prstGeom>
        </p:spPr>
      </p:pic>
      <p:pic>
        <p:nvPicPr>
          <p:cNvPr id="13" name="Obraz 12" descr="711394_trumna_83.jpg"/>
          <p:cNvPicPr>
            <a:picLocks noChangeAspect="1"/>
          </p:cNvPicPr>
          <p:nvPr/>
        </p:nvPicPr>
        <p:blipFill>
          <a:blip r:embed="rId12" cstate="print"/>
          <a:stretch>
            <a:fillRect/>
          </a:stretch>
        </p:blipFill>
        <p:spPr>
          <a:xfrm>
            <a:off x="7429520" y="5619758"/>
            <a:ext cx="1822692" cy="1238242"/>
          </a:xfrm>
          <a:prstGeom prst="rect">
            <a:avLst/>
          </a:prstGeom>
        </p:spPr>
      </p:pic>
      <p:pic>
        <p:nvPicPr>
          <p:cNvPr id="14" name="Obraz 13" descr="4d3905b04602f671fbef319a3f188227l.JPG"/>
          <p:cNvPicPr>
            <a:picLocks noChangeAspect="1"/>
          </p:cNvPicPr>
          <p:nvPr/>
        </p:nvPicPr>
        <p:blipFill>
          <a:blip r:embed="rId13" cstate="print"/>
          <a:stretch>
            <a:fillRect/>
          </a:stretch>
        </p:blipFill>
        <p:spPr>
          <a:xfrm>
            <a:off x="1785918" y="0"/>
            <a:ext cx="2300236" cy="1358317"/>
          </a:xfrm>
          <a:prstGeom prst="rect">
            <a:avLst/>
          </a:prstGeom>
        </p:spPr>
      </p:pic>
      <p:pic>
        <p:nvPicPr>
          <p:cNvPr id="15" name="Obraz 14" descr="470.jpg"/>
          <p:cNvPicPr>
            <a:picLocks noChangeAspect="1"/>
          </p:cNvPicPr>
          <p:nvPr/>
        </p:nvPicPr>
        <p:blipFill>
          <a:blip r:embed="rId14" cstate="print"/>
          <a:stretch>
            <a:fillRect/>
          </a:stretch>
        </p:blipFill>
        <p:spPr>
          <a:xfrm>
            <a:off x="4643438" y="2214554"/>
            <a:ext cx="2809868" cy="1873245"/>
          </a:xfrm>
          <a:prstGeom prst="rect">
            <a:avLst/>
          </a:prstGeom>
        </p:spPr>
      </p:pic>
      <p:pic>
        <p:nvPicPr>
          <p:cNvPr id="16" name="Obraz 15" descr="20200707131747.jpg"/>
          <p:cNvPicPr>
            <a:picLocks noChangeAspect="1"/>
          </p:cNvPicPr>
          <p:nvPr/>
        </p:nvPicPr>
        <p:blipFill>
          <a:blip r:embed="rId15" cstate="print"/>
          <a:stretch>
            <a:fillRect/>
          </a:stretch>
        </p:blipFill>
        <p:spPr>
          <a:xfrm>
            <a:off x="2214546" y="1928802"/>
            <a:ext cx="2468562" cy="1851422"/>
          </a:xfrm>
          <a:prstGeom prst="rect">
            <a:avLst/>
          </a:prstGeom>
        </p:spPr>
      </p:pic>
      <p:pic>
        <p:nvPicPr>
          <p:cNvPr id="17" name="Obraz 16" descr="225px-Skansen_of_Radom_Village_(1).jpg"/>
          <p:cNvPicPr>
            <a:picLocks noChangeAspect="1"/>
          </p:cNvPicPr>
          <p:nvPr/>
        </p:nvPicPr>
        <p:blipFill>
          <a:blip r:embed="rId16"/>
          <a:stretch>
            <a:fillRect/>
          </a:stretch>
        </p:blipFill>
        <p:spPr>
          <a:xfrm>
            <a:off x="0" y="1285860"/>
            <a:ext cx="2428860" cy="1824344"/>
          </a:xfrm>
          <a:prstGeom prst="rect">
            <a:avLst/>
          </a:prstGeom>
        </p:spPr>
      </p:pic>
      <p:pic>
        <p:nvPicPr>
          <p:cNvPr id="18" name="Obraz 17" descr="M.Bogacki-1.jpg"/>
          <p:cNvPicPr>
            <a:picLocks noChangeAspect="1"/>
          </p:cNvPicPr>
          <p:nvPr/>
        </p:nvPicPr>
        <p:blipFill>
          <a:blip r:embed="rId17" cstate="print"/>
          <a:stretch>
            <a:fillRect/>
          </a:stretch>
        </p:blipFill>
        <p:spPr>
          <a:xfrm>
            <a:off x="0" y="0"/>
            <a:ext cx="2357418" cy="1571612"/>
          </a:xfrm>
          <a:prstGeom prst="rect">
            <a:avLst/>
          </a:prstGeom>
        </p:spPr>
      </p:pic>
      <p:pic>
        <p:nvPicPr>
          <p:cNvPr id="19" name="Obraz 18" descr="top-12-skanseny-68af05fc.jpeg"/>
          <p:cNvPicPr>
            <a:picLocks noChangeAspect="1"/>
          </p:cNvPicPr>
          <p:nvPr/>
        </p:nvPicPr>
        <p:blipFill>
          <a:blip r:embed="rId18" cstate="print"/>
          <a:stretch>
            <a:fillRect/>
          </a:stretch>
        </p:blipFill>
        <p:spPr>
          <a:xfrm>
            <a:off x="2285984" y="1214422"/>
            <a:ext cx="2270122" cy="1135061"/>
          </a:xfrm>
          <a:prstGeom prst="rect">
            <a:avLst/>
          </a:prstGeom>
        </p:spPr>
      </p:pic>
      <p:sp>
        <p:nvSpPr>
          <p:cNvPr id="20" name="pole tekstowe 19"/>
          <p:cNvSpPr txBox="1"/>
          <p:nvPr/>
        </p:nvSpPr>
        <p:spPr>
          <a:xfrm>
            <a:off x="214282" y="928670"/>
            <a:ext cx="12287336" cy="1107996"/>
          </a:xfrm>
          <a:prstGeom prst="rect">
            <a:avLst/>
          </a:prstGeom>
          <a:noFill/>
        </p:spPr>
        <p:txBody>
          <a:bodyPr wrap="square" rtlCol="0">
            <a:spAutoFit/>
          </a:bodyPr>
          <a:lstStyle/>
          <a:p>
            <a:r>
              <a:rPr lang="pl-PL" sz="6600" dirty="0" smtClean="0">
                <a:latin typeface="Algerian" pitchFamily="82" charset="0"/>
              </a:rPr>
              <a:t>DZIĘKUJĘ ZA UWAGĘ!!</a:t>
            </a:r>
            <a:endParaRPr lang="pl-PL" sz="6600" dirty="0">
              <a:latin typeface="Algerian" pitchFamily="82" charset="0"/>
            </a:endParaRPr>
          </a:p>
        </p:txBody>
      </p:sp>
    </p:spTree>
  </p:cSld>
  <p:clrMapOvr>
    <a:masterClrMapping/>
  </p:clrMapOvr>
  <p:transition advClick="0" advTm="17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8000" dirty="0" smtClean="0">
                <a:latin typeface="Tw Cen MT Condensed Extra Bold" pitchFamily="34" charset="-18"/>
              </a:rPr>
              <a:t>ZABYTKI</a:t>
            </a:r>
            <a:endParaRPr lang="pl-PL" sz="8000" dirty="0">
              <a:latin typeface="Tw Cen MT Condensed Extra Bold" pitchFamily="34" charset="-18"/>
            </a:endParaRPr>
          </a:p>
        </p:txBody>
      </p:sp>
      <p:sp>
        <p:nvSpPr>
          <p:cNvPr id="3" name="Symbol zastępczy zawartości 2"/>
          <p:cNvSpPr>
            <a:spLocks noGrp="1"/>
          </p:cNvSpPr>
          <p:nvPr>
            <p:ph idx="1"/>
          </p:nvPr>
        </p:nvSpPr>
        <p:spPr/>
        <p:txBody>
          <a:bodyPr>
            <a:normAutofit fontScale="55000" lnSpcReduction="20000"/>
          </a:bodyPr>
          <a:lstStyle/>
          <a:p>
            <a:pPr algn="ctr">
              <a:buNone/>
            </a:pPr>
            <a:r>
              <a:rPr lang="pl-PL" dirty="0" smtClean="0">
                <a:latin typeface="Bahnschrift SemiBold" pitchFamily="34" charset="0"/>
              </a:rPr>
              <a:t>to namacalne elementy dziedzictwa kulturowego człowieka. </a:t>
            </a:r>
          </a:p>
          <a:p>
            <a:pPr algn="ctr">
              <a:buNone/>
            </a:pPr>
            <a:r>
              <a:rPr lang="pl-PL" dirty="0" smtClean="0">
                <a:latin typeface="Bahnschrift SemiBold" pitchFamily="34" charset="0"/>
              </a:rPr>
              <a:t>Największe świadectwo minionej epoki, bądź zdarzenia, mające wartość historyczną, artystyczną, naukową lub polityczną. </a:t>
            </a:r>
          </a:p>
          <a:p>
            <a:pPr algn="ctr">
              <a:buNone/>
            </a:pPr>
            <a:r>
              <a:rPr lang="pl-PL" dirty="0" smtClean="0">
                <a:latin typeface="Bahnschrift SemiBold" pitchFamily="34" charset="0"/>
              </a:rPr>
              <a:t>To także</a:t>
            </a:r>
          </a:p>
          <a:p>
            <a:pPr algn="ctr">
              <a:buNone/>
            </a:pPr>
            <a:r>
              <a:rPr lang="pl-PL" dirty="0" smtClean="0">
                <a:latin typeface="Bahnschrift SemiBold" pitchFamily="34" charset="0"/>
              </a:rPr>
              <a:t>      świadectwo działalności ludzkiej, współtworzące tożsamość narodową.</a:t>
            </a:r>
          </a:p>
          <a:p>
            <a:pPr algn="ctr">
              <a:buNone/>
            </a:pPr>
            <a:r>
              <a:rPr lang="pl-PL" dirty="0" smtClean="0">
                <a:latin typeface="Bahnschrift SemiBold" pitchFamily="34" charset="0"/>
              </a:rPr>
              <a:t>      Zabytki dzielimy na: </a:t>
            </a:r>
          </a:p>
          <a:p>
            <a:pPr>
              <a:buNone/>
            </a:pPr>
            <a:r>
              <a:rPr lang="pl-PL" dirty="0" smtClean="0">
                <a:latin typeface="Bahnschrift SemiBold" pitchFamily="34" charset="0"/>
              </a:rPr>
              <a:t>   - nieruchome, czyli, np. : dzieła architektury i budownictwa, układy urbanistyczne, budownictwo obronne, cmentarze, obiekty techniki                i przemysłowe, parki, krajobrazy, ogrody, szlaki turystyczne itp.</a:t>
            </a:r>
          </a:p>
          <a:p>
            <a:pPr>
              <a:buNone/>
            </a:pPr>
            <a:r>
              <a:rPr lang="pl-PL" dirty="0" smtClean="0">
                <a:latin typeface="Bahnschrift SemiBold" pitchFamily="34" charset="0"/>
              </a:rPr>
              <a:t>                                                      oraz</a:t>
            </a:r>
          </a:p>
          <a:p>
            <a:pPr>
              <a:buNone/>
            </a:pPr>
            <a:r>
              <a:rPr lang="pl-PL" dirty="0" smtClean="0">
                <a:latin typeface="Bahnschrift SemiBold" pitchFamily="34" charset="0"/>
              </a:rPr>
              <a:t>    - ruchome, np. : dzieła sztuki, rzeźby, pojazdy, broń, ubrania, biżuteria itp.</a:t>
            </a:r>
          </a:p>
          <a:p>
            <a:pPr>
              <a:buNone/>
            </a:pPr>
            <a:endParaRPr lang="pl-PL" dirty="0" smtClean="0">
              <a:latin typeface="Bahnschrift SemiBold" pitchFamily="34" charset="0"/>
            </a:endParaRPr>
          </a:p>
          <a:p>
            <a:pPr>
              <a:buNone/>
            </a:pPr>
            <a:r>
              <a:rPr lang="pl-PL" dirty="0" smtClean="0">
                <a:latin typeface="Bahnschrift SemiBold" pitchFamily="34" charset="0"/>
              </a:rPr>
              <a:t>     W Polsce mamy ogromną ilość przeróżnych zabytków kultury. Przedstawię kilka z nich, które w ostatnim czasie wywarły na mnie duże wrażenie. </a:t>
            </a:r>
          </a:p>
          <a:p>
            <a:endParaRPr lang="pl-PL" dirty="0" smtClean="0"/>
          </a:p>
          <a:p>
            <a:endParaRPr lang="pl-PL" dirty="0" smtClean="0"/>
          </a:p>
          <a:p>
            <a:endParaRPr lang="pl-PL" dirty="0" smtClean="0"/>
          </a:p>
        </p:txBody>
      </p:sp>
      <p:sp>
        <p:nvSpPr>
          <p:cNvPr id="4" name="Gwiazda 5-ramienna 3"/>
          <p:cNvSpPr/>
          <p:nvPr/>
        </p:nvSpPr>
        <p:spPr>
          <a:xfrm>
            <a:off x="214282" y="14285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Gwiazda 5-ramienna 4"/>
          <p:cNvSpPr/>
          <p:nvPr/>
        </p:nvSpPr>
        <p:spPr>
          <a:xfrm>
            <a:off x="6572264" y="14285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Gwiazda 5-ramienna 5"/>
          <p:cNvSpPr/>
          <p:nvPr/>
        </p:nvSpPr>
        <p:spPr>
          <a:xfrm>
            <a:off x="6715140" y="6072206"/>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Gwiazda 5-ramienna 6"/>
          <p:cNvSpPr/>
          <p:nvPr/>
        </p:nvSpPr>
        <p:spPr>
          <a:xfrm>
            <a:off x="1857356" y="14285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Gwiazda 5-ramienna 7"/>
          <p:cNvSpPr/>
          <p:nvPr/>
        </p:nvSpPr>
        <p:spPr>
          <a:xfrm>
            <a:off x="7715272" y="6000768"/>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Gwiazda 5-ramienna 8"/>
          <p:cNvSpPr/>
          <p:nvPr/>
        </p:nvSpPr>
        <p:spPr>
          <a:xfrm>
            <a:off x="8072462" y="514351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Gwiazda 5-ramienna 9"/>
          <p:cNvSpPr/>
          <p:nvPr/>
        </p:nvSpPr>
        <p:spPr>
          <a:xfrm>
            <a:off x="8286776" y="335756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Gwiazda 5-ramienna 10"/>
          <p:cNvSpPr/>
          <p:nvPr/>
        </p:nvSpPr>
        <p:spPr>
          <a:xfrm>
            <a:off x="8215338" y="2143116"/>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Gwiazda 5-ramienna 11"/>
          <p:cNvSpPr/>
          <p:nvPr/>
        </p:nvSpPr>
        <p:spPr>
          <a:xfrm>
            <a:off x="8358214" y="1428736"/>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Gwiazda 5-ramienna 12"/>
          <p:cNvSpPr/>
          <p:nvPr/>
        </p:nvSpPr>
        <p:spPr>
          <a:xfrm>
            <a:off x="8286776" y="14285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Gwiazda 5-ramienna 13"/>
          <p:cNvSpPr/>
          <p:nvPr/>
        </p:nvSpPr>
        <p:spPr>
          <a:xfrm>
            <a:off x="285720" y="1285860"/>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Gwiazda 5-ramienna 14"/>
          <p:cNvSpPr/>
          <p:nvPr/>
        </p:nvSpPr>
        <p:spPr>
          <a:xfrm>
            <a:off x="214282" y="2571744"/>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Gwiazda 5-ramienna 15"/>
          <p:cNvSpPr/>
          <p:nvPr/>
        </p:nvSpPr>
        <p:spPr>
          <a:xfrm>
            <a:off x="1071538" y="2143116"/>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Gwiazda 5-ramienna 16"/>
          <p:cNvSpPr/>
          <p:nvPr/>
        </p:nvSpPr>
        <p:spPr>
          <a:xfrm>
            <a:off x="142844" y="3643314"/>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Gwiazda 5-ramienna 17"/>
          <p:cNvSpPr/>
          <p:nvPr/>
        </p:nvSpPr>
        <p:spPr>
          <a:xfrm>
            <a:off x="714348" y="5286388"/>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Gwiazda 5-ramienna 18"/>
          <p:cNvSpPr/>
          <p:nvPr/>
        </p:nvSpPr>
        <p:spPr>
          <a:xfrm>
            <a:off x="142844" y="585789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Gwiazda 5-ramienna 19"/>
          <p:cNvSpPr/>
          <p:nvPr/>
        </p:nvSpPr>
        <p:spPr>
          <a:xfrm>
            <a:off x="1643042" y="6072206"/>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Gwiazda 5-ramienna 20"/>
          <p:cNvSpPr/>
          <p:nvPr/>
        </p:nvSpPr>
        <p:spPr>
          <a:xfrm>
            <a:off x="3000364" y="585789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Gwiazda 5-ramienna 21"/>
          <p:cNvSpPr/>
          <p:nvPr/>
        </p:nvSpPr>
        <p:spPr>
          <a:xfrm>
            <a:off x="4357686" y="6215082"/>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Gwiazda 5-ramienna 22"/>
          <p:cNvSpPr/>
          <p:nvPr/>
        </p:nvSpPr>
        <p:spPr>
          <a:xfrm>
            <a:off x="5857884" y="6000768"/>
            <a:ext cx="571504" cy="500066"/>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advClick="0" advTm="4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785794"/>
            <a:ext cx="8229600" cy="1143000"/>
          </a:xfrm>
        </p:spPr>
        <p:txBody>
          <a:bodyPr>
            <a:prstTxWarp prst="textArchUp">
              <a:avLst/>
            </a:prstTxWarp>
            <a:noAutofit/>
          </a:bodyPr>
          <a:lstStyle/>
          <a:p>
            <a:r>
              <a:rPr lang="pl-PL" sz="7200" dirty="0" smtClean="0">
                <a:effectLst>
                  <a:glow rad="228600">
                    <a:schemeClr val="accent6">
                      <a:satMod val="175000"/>
                      <a:alpha val="40000"/>
                    </a:schemeClr>
                  </a:glow>
                </a:effectLst>
                <a:latin typeface="Algerian" pitchFamily="82" charset="0"/>
              </a:rPr>
              <a:t>OSTRÓW </a:t>
            </a:r>
            <a:r>
              <a:rPr lang="pl-PL" sz="7200" dirty="0" smtClean="0">
                <a:effectLst>
                  <a:glow rad="228600">
                    <a:schemeClr val="accent3">
                      <a:satMod val="175000"/>
                      <a:alpha val="40000"/>
                    </a:schemeClr>
                  </a:glow>
                </a:effectLst>
                <a:latin typeface="Algerian" pitchFamily="82" charset="0"/>
              </a:rPr>
              <a:t>LEDNICKI</a:t>
            </a:r>
            <a:endParaRPr lang="pl-PL" sz="7200" dirty="0">
              <a:effectLst>
                <a:glow rad="228600">
                  <a:schemeClr val="accent3">
                    <a:satMod val="175000"/>
                    <a:alpha val="40000"/>
                  </a:schemeClr>
                </a:glow>
              </a:effectLst>
              <a:latin typeface="Algerian" pitchFamily="82" charset="0"/>
            </a:endParaRPr>
          </a:p>
        </p:txBody>
      </p:sp>
      <p:sp>
        <p:nvSpPr>
          <p:cNvPr id="3" name="Symbol zastępczy zawartości 2"/>
          <p:cNvSpPr>
            <a:spLocks noGrp="1"/>
          </p:cNvSpPr>
          <p:nvPr>
            <p:ph idx="1"/>
          </p:nvPr>
        </p:nvSpPr>
        <p:spPr>
          <a:xfrm>
            <a:off x="428596" y="1357299"/>
            <a:ext cx="8072494" cy="3214710"/>
          </a:xfrm>
        </p:spPr>
        <p:txBody>
          <a:bodyPr>
            <a:normAutofit fontScale="70000" lnSpcReduction="20000"/>
          </a:bodyPr>
          <a:lstStyle/>
          <a:p>
            <a:pPr algn="ctr">
              <a:buNone/>
            </a:pPr>
            <a:r>
              <a:rPr lang="pl-PL" dirty="0" smtClean="0">
                <a:latin typeface="Bahnschrift SemiBold" pitchFamily="34" charset="0"/>
              </a:rPr>
              <a:t>Na wyspie Ostrów Lednicki znajduje się największa i jedna      z najważniejszych kolekcja zabytków z początków chrześcijaństwa naszego państwa.</a:t>
            </a:r>
          </a:p>
          <a:p>
            <a:pPr algn="ctr">
              <a:buNone/>
            </a:pPr>
            <a:r>
              <a:rPr lang="pl-PL" dirty="0" smtClean="0">
                <a:latin typeface="Bahnschrift SemiBold" pitchFamily="34" charset="0"/>
              </a:rPr>
              <a:t>    Są tam ruiny wczesnośredniowiecznego grodu związanego  z pierwszymi władcami Polski z dynastii piastowskiej -Mieszkiem I </a:t>
            </a:r>
            <a:r>
              <a:rPr lang="pl-PL" dirty="0" err="1" smtClean="0">
                <a:latin typeface="Bahnschrift SemiBold" pitchFamily="34" charset="0"/>
              </a:rPr>
              <a:t>i</a:t>
            </a:r>
            <a:r>
              <a:rPr lang="pl-PL" dirty="0" smtClean="0">
                <a:latin typeface="Bahnschrift SemiBold" pitchFamily="34" charset="0"/>
              </a:rPr>
              <a:t> Bolesławem Chrobrym. Pozostałości palatium(pałacu) i kościoła pochodzą z X i XI w.</a:t>
            </a:r>
          </a:p>
          <a:p>
            <a:pPr algn="ctr">
              <a:buNone/>
            </a:pPr>
            <a:r>
              <a:rPr lang="pl-PL" dirty="0" smtClean="0">
                <a:latin typeface="Bahnschrift SemiBold" pitchFamily="34" charset="0"/>
              </a:rPr>
              <a:t>Z Ostrowa Lednickiego pochodzi także najstarszy w Polsce relikwiarz z fragmentem drzewa z Krzyża Chrystusa.</a:t>
            </a:r>
            <a:endParaRPr lang="pl-PL" dirty="0">
              <a:latin typeface="Bahnschrift SemiBold" pitchFamily="34" charset="0"/>
            </a:endParaRPr>
          </a:p>
        </p:txBody>
      </p:sp>
      <p:pic>
        <p:nvPicPr>
          <p:cNvPr id="4" name="Obraz 3" descr="Ruiny_palatium_i_kaplicy1.jpg"/>
          <p:cNvPicPr>
            <a:picLocks noChangeAspect="1"/>
          </p:cNvPicPr>
          <p:nvPr/>
        </p:nvPicPr>
        <p:blipFill>
          <a:blip r:embed="rId2" cstate="print"/>
          <a:stretch>
            <a:fillRect/>
          </a:stretch>
        </p:blipFill>
        <p:spPr>
          <a:xfrm>
            <a:off x="6072166" y="4357694"/>
            <a:ext cx="3071834" cy="2303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Obraz 4" descr="OL(1).jpg"/>
          <p:cNvPicPr>
            <a:picLocks noChangeAspect="1"/>
          </p:cNvPicPr>
          <p:nvPr/>
        </p:nvPicPr>
        <p:blipFill>
          <a:blip r:embed="rId3"/>
          <a:stretch>
            <a:fillRect/>
          </a:stretch>
        </p:blipFill>
        <p:spPr>
          <a:xfrm>
            <a:off x="2285984" y="4643446"/>
            <a:ext cx="4214842" cy="2098785"/>
          </a:xfrm>
          <a:prstGeom prst="rect">
            <a:avLst/>
          </a:prstGeom>
          <a:ln w="127000"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Obraz 6" descr="muzeum_pierwszych_piastow_na_lednicy4.jpg"/>
          <p:cNvPicPr>
            <a:picLocks noChangeAspect="1"/>
          </p:cNvPicPr>
          <p:nvPr/>
        </p:nvPicPr>
        <p:blipFill>
          <a:blip r:embed="rId4" cstate="print"/>
          <a:stretch>
            <a:fillRect/>
          </a:stretch>
        </p:blipFill>
        <p:spPr>
          <a:xfrm>
            <a:off x="0" y="4929198"/>
            <a:ext cx="2466152" cy="1643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Click="0" advTm="32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85728"/>
            <a:ext cx="9144000" cy="2428892"/>
          </a:xfrm>
        </p:spPr>
        <p:txBody>
          <a:bodyPr>
            <a:normAutofit fontScale="77500" lnSpcReduction="20000"/>
          </a:bodyPr>
          <a:lstStyle/>
          <a:p>
            <a:pPr>
              <a:buNone/>
            </a:pPr>
            <a:r>
              <a:rPr lang="pl-PL" sz="1800" dirty="0" smtClean="0">
                <a:latin typeface="Bahnschrift SemiBold" pitchFamily="34" charset="0"/>
              </a:rPr>
              <a:t>       Wyspa Ostrów Lednicki jest miejscem szczególnie ważnym dla naszego kraju, gdyż jest domniemanym miejscem chrztu Mieszka I. Przemawia za tym obecność w kaplicy pałacowej pozostałości zagłębień, które uznaje się za relikty basenów służących do chrztu. Badania archeologiczne potwierdziły, że pochodzą one   z czasów, gdy tworzyło się nasze państwo. </a:t>
            </a:r>
          </a:p>
          <a:p>
            <a:pPr>
              <a:buNone/>
            </a:pPr>
            <a:r>
              <a:rPr lang="pl-PL" sz="1800" dirty="0" smtClean="0">
                <a:latin typeface="Bahnschrift SemiBold" pitchFamily="34" charset="0"/>
              </a:rPr>
              <a:t>       Natomiast w Jeziorze Lednickim okalającym wyspę znajdują się wczesnośredniowieczne resztki pali            z nieistniejących obecnie mostów, które kiedyś łączyły wyspę z lądem. Niektórzy badacze twierdzą, że były one zbudowane właśnie dla potrzeb chrztu świętego. </a:t>
            </a:r>
          </a:p>
          <a:p>
            <a:pPr>
              <a:buNone/>
            </a:pPr>
            <a:r>
              <a:rPr lang="pl-PL" sz="1800" dirty="0" smtClean="0">
                <a:latin typeface="Bahnschrift SemiBold" pitchFamily="34" charset="0"/>
              </a:rPr>
              <a:t>       Mieszko I przyjmując chrzest podjął strategiczną decyzję, dzięki czemu ocalił naród od zagłady. </a:t>
            </a:r>
          </a:p>
          <a:p>
            <a:pPr>
              <a:buNone/>
            </a:pPr>
            <a:r>
              <a:rPr lang="pl-PL" sz="1800" dirty="0" smtClean="0">
                <a:latin typeface="Bahnschrift SemiBold" pitchFamily="34" charset="0"/>
              </a:rPr>
              <a:t>	Bez przyjęcia chrztu, Polski po prostu by nie było, dlatego ta bogata kolekcja wczesnośredniowiecznych zabytków godna jest zainteresowania i poznania.</a:t>
            </a:r>
          </a:p>
          <a:p>
            <a:pPr>
              <a:buNone/>
            </a:pPr>
            <a:endParaRPr lang="pl-PL" sz="1800" dirty="0" smtClean="0">
              <a:latin typeface="Bahnschrift SemiBold" pitchFamily="34" charset="0"/>
            </a:endParaRPr>
          </a:p>
          <a:p>
            <a:pPr>
              <a:buNone/>
            </a:pPr>
            <a:r>
              <a:rPr lang="pl-PL" sz="1800" dirty="0" smtClean="0">
                <a:latin typeface="Bahnschrift SemiBold" pitchFamily="34" charset="0"/>
              </a:rPr>
              <a:t>       Na wyspie odbywają się uroczystości związane z obchodami rocznicy Chrztu Polski.</a:t>
            </a:r>
            <a:endParaRPr lang="pl-PL" sz="1800" dirty="0">
              <a:latin typeface="Bahnschrift SemiBold" pitchFamily="34" charset="0"/>
            </a:endParaRPr>
          </a:p>
        </p:txBody>
      </p:sp>
      <p:pic>
        <p:nvPicPr>
          <p:cNvPr id="4" name="Obraz 3" descr="Ostrow_lednicki_palatium.jpg"/>
          <p:cNvPicPr>
            <a:picLocks noChangeAspect="1"/>
          </p:cNvPicPr>
          <p:nvPr/>
        </p:nvPicPr>
        <p:blipFill>
          <a:blip r:embed="rId2" cstate="print"/>
          <a:stretch>
            <a:fillRect/>
          </a:stretch>
        </p:blipFill>
        <p:spPr>
          <a:xfrm>
            <a:off x="642910" y="2857496"/>
            <a:ext cx="2357454" cy="1763930"/>
          </a:xfrm>
          <a:prstGeom prst="rect">
            <a:avLst/>
          </a:prstGeom>
          <a:ln w="38100" cap="sq">
            <a:solidFill>
              <a:srgbClr val="000000"/>
            </a:solidFill>
            <a:prstDash val="solid"/>
            <a:miter lim="800000"/>
          </a:ln>
          <a:effectLst>
            <a:glow rad="228600">
              <a:schemeClr val="accent2">
                <a:satMod val="175000"/>
                <a:alpha val="40000"/>
              </a:schemeClr>
            </a:glow>
            <a:outerShdw blurRad="50800" dist="38100" dir="2700000" algn="tl" rotWithShape="0">
              <a:srgbClr val="000000">
                <a:alpha val="43000"/>
              </a:srgbClr>
            </a:outerShdw>
          </a:effectLst>
        </p:spPr>
      </p:pic>
      <p:pic>
        <p:nvPicPr>
          <p:cNvPr id="6" name="Obraz 5" descr="DSC05564_DxO.jpg"/>
          <p:cNvPicPr>
            <a:picLocks noChangeAspect="1"/>
          </p:cNvPicPr>
          <p:nvPr/>
        </p:nvPicPr>
        <p:blipFill>
          <a:blip r:embed="rId3" cstate="print"/>
          <a:stretch>
            <a:fillRect/>
          </a:stretch>
        </p:blipFill>
        <p:spPr>
          <a:xfrm>
            <a:off x="571472" y="5000636"/>
            <a:ext cx="2643206" cy="1572707"/>
          </a:xfrm>
          <a:prstGeom prst="rect">
            <a:avLst/>
          </a:prstGeom>
          <a:ln w="38100" cap="sq">
            <a:solidFill>
              <a:srgbClr val="000000"/>
            </a:solidFill>
            <a:prstDash val="solid"/>
            <a:miter lim="800000"/>
          </a:ln>
          <a:effectLst>
            <a:glow rad="228600">
              <a:schemeClr val="accent6">
                <a:satMod val="175000"/>
                <a:alpha val="40000"/>
              </a:schemeClr>
            </a:glow>
            <a:outerShdw blurRad="50800" dist="38100" dir="2700000" algn="tl" rotWithShape="0">
              <a:srgbClr val="000000">
                <a:alpha val="43000"/>
              </a:srgbClr>
            </a:outerShdw>
          </a:effectLst>
        </p:spPr>
      </p:pic>
      <p:pic>
        <p:nvPicPr>
          <p:cNvPr id="7" name="Obraz 6" descr="1.jpg"/>
          <p:cNvPicPr>
            <a:picLocks noChangeAspect="1"/>
          </p:cNvPicPr>
          <p:nvPr/>
        </p:nvPicPr>
        <p:blipFill>
          <a:blip r:embed="rId4" cstate="print"/>
          <a:stretch>
            <a:fillRect/>
          </a:stretch>
        </p:blipFill>
        <p:spPr>
          <a:xfrm>
            <a:off x="3857620" y="2857496"/>
            <a:ext cx="4676711" cy="3500462"/>
          </a:xfrm>
          <a:prstGeom prst="rect">
            <a:avLst/>
          </a:prstGeom>
          <a:effectLst>
            <a:glow rad="228600">
              <a:schemeClr val="accent6">
                <a:satMod val="175000"/>
                <a:alpha val="40000"/>
              </a:schemeClr>
            </a:glow>
          </a:effectLst>
        </p:spPr>
      </p:pic>
    </p:spTree>
  </p:cSld>
  <p:clrMapOvr>
    <a:masterClrMapping/>
  </p:clrMapOvr>
  <p:transition advClick="0" advTm="52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1071546"/>
            <a:ext cx="8229600" cy="1143000"/>
          </a:xfrm>
        </p:spPr>
        <p:txBody>
          <a:bodyPr>
            <a:prstTxWarp prst="textArchUp">
              <a:avLst/>
            </a:prstTxWarp>
            <a:noAutofit/>
          </a:bodyPr>
          <a:lstStyle/>
          <a:p>
            <a:r>
              <a:rPr lang="pl-PL" sz="8800" dirty="0" smtClean="0">
                <a:effectLst>
                  <a:glow rad="228600">
                    <a:schemeClr val="accent1">
                      <a:satMod val="175000"/>
                      <a:alpha val="40000"/>
                    </a:schemeClr>
                  </a:glow>
                </a:effectLst>
                <a:latin typeface="Algerian" pitchFamily="82" charset="0"/>
              </a:rPr>
              <a:t>GNIEZNO</a:t>
            </a:r>
            <a:endParaRPr lang="pl-PL" sz="8800" dirty="0">
              <a:effectLst>
                <a:glow rad="228600">
                  <a:schemeClr val="accent1">
                    <a:satMod val="175000"/>
                    <a:alpha val="40000"/>
                  </a:schemeClr>
                </a:glow>
              </a:effectLst>
              <a:latin typeface="Algerian" pitchFamily="82" charset="0"/>
            </a:endParaRPr>
          </a:p>
        </p:txBody>
      </p:sp>
      <p:sp>
        <p:nvSpPr>
          <p:cNvPr id="3" name="Symbol zastępczy zawartości 2"/>
          <p:cNvSpPr>
            <a:spLocks noGrp="1"/>
          </p:cNvSpPr>
          <p:nvPr>
            <p:ph idx="1"/>
          </p:nvPr>
        </p:nvSpPr>
        <p:spPr>
          <a:xfrm>
            <a:off x="457200" y="1600200"/>
            <a:ext cx="8329642" cy="2257427"/>
          </a:xfrm>
        </p:spPr>
        <p:txBody>
          <a:bodyPr>
            <a:normAutofit fontScale="55000" lnSpcReduction="20000"/>
          </a:bodyPr>
          <a:lstStyle/>
          <a:p>
            <a:pPr algn="ctr">
              <a:buNone/>
            </a:pPr>
            <a:r>
              <a:rPr lang="pl-PL" dirty="0" smtClean="0">
                <a:latin typeface="Bahnschrift SemiBold" pitchFamily="34" charset="0"/>
              </a:rPr>
              <a:t>Kolejnym miejscem na liście pomników historii Polski jest Gniezno – pierwsza stolica naszego państwa i pierwsza metropolia kościelna w Polsce.</a:t>
            </a:r>
          </a:p>
          <a:p>
            <a:pPr algn="ctr">
              <a:buNone/>
            </a:pPr>
            <a:r>
              <a:rPr lang="pl-PL" dirty="0" smtClean="0">
                <a:latin typeface="Bahnschrift SemiBold" pitchFamily="34" charset="0"/>
              </a:rPr>
              <a:t>W najstarszej części Gniezna, na Wzgórzu Lecha inaczej Górze Królewskiej stoi Archikatedra Gnieźnieńska - Bazylika prymasowska Wniebowzięcia Najświętszej Marii Panny, miejsce pochówku św. Wojciecha, katolickiego patrona Polski i miejsce koronacji pierwszych królów Polski: </a:t>
            </a:r>
          </a:p>
          <a:p>
            <a:pPr algn="ctr">
              <a:buNone/>
            </a:pPr>
            <a:r>
              <a:rPr lang="pl-PL" dirty="0" smtClean="0">
                <a:latin typeface="Bahnschrift SemiBold" pitchFamily="34" charset="0"/>
              </a:rPr>
              <a:t>Bolesława Chrobrego 1025, Mieszka II Lamberta 1025, Bolesława II Szczodrego 1076,  </a:t>
            </a:r>
            <a:r>
              <a:rPr lang="pl-PL" dirty="0" err="1" smtClean="0">
                <a:latin typeface="Bahnschrift SemiBold" pitchFamily="34" charset="0"/>
              </a:rPr>
              <a:t>Przemysła</a:t>
            </a:r>
            <a:r>
              <a:rPr lang="pl-PL" dirty="0" smtClean="0">
                <a:latin typeface="Bahnschrift SemiBold" pitchFamily="34" charset="0"/>
              </a:rPr>
              <a:t> II 1295, Wacława II Czeskiego 1300.</a:t>
            </a:r>
          </a:p>
          <a:p>
            <a:pPr>
              <a:buNone/>
            </a:pPr>
            <a:endParaRPr lang="pl-PL" dirty="0" smtClean="0"/>
          </a:p>
        </p:txBody>
      </p:sp>
      <p:pic>
        <p:nvPicPr>
          <p:cNvPr id="5" name="Obraz 4" descr="gniezno-katedra-galeria-aw.jpg"/>
          <p:cNvPicPr>
            <a:picLocks noChangeAspect="1"/>
          </p:cNvPicPr>
          <p:nvPr/>
        </p:nvPicPr>
        <p:blipFill>
          <a:blip r:embed="rId2"/>
          <a:stretch>
            <a:fillRect/>
          </a:stretch>
        </p:blipFill>
        <p:spPr>
          <a:xfrm>
            <a:off x="2428860" y="4000504"/>
            <a:ext cx="2971821" cy="2143140"/>
          </a:xfrm>
          <a:prstGeom prst="rect">
            <a:avLst/>
          </a:prstGeom>
          <a:solidFill>
            <a:srgbClr val="FFFFFF">
              <a:shade val="85000"/>
            </a:srgbClr>
          </a:solidFill>
          <a:ln w="1905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az 5" descr="WW143512.jpg"/>
          <p:cNvPicPr>
            <a:picLocks noChangeAspect="1"/>
          </p:cNvPicPr>
          <p:nvPr/>
        </p:nvPicPr>
        <p:blipFill>
          <a:blip r:embed="rId3"/>
          <a:stretch>
            <a:fillRect/>
          </a:stretch>
        </p:blipFill>
        <p:spPr>
          <a:xfrm>
            <a:off x="5786446" y="3929066"/>
            <a:ext cx="3211791" cy="2143140"/>
          </a:xfrm>
          <a:prstGeom prst="rect">
            <a:avLst/>
          </a:prstGeom>
          <a:solidFill>
            <a:srgbClr val="FFFFFF">
              <a:shade val="85000"/>
            </a:srgbClr>
          </a:solidFill>
          <a:ln w="1905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az 6" descr="00072Y242TW62U3X-C122-F4.jpg"/>
          <p:cNvPicPr>
            <a:picLocks noChangeAspect="1"/>
          </p:cNvPicPr>
          <p:nvPr/>
        </p:nvPicPr>
        <p:blipFill>
          <a:blip r:embed="rId4" cstate="print"/>
          <a:stretch>
            <a:fillRect/>
          </a:stretch>
        </p:blipFill>
        <p:spPr>
          <a:xfrm>
            <a:off x="214282" y="3643314"/>
            <a:ext cx="1857388" cy="2784942"/>
          </a:xfrm>
          <a:prstGeom prst="rect">
            <a:avLst/>
          </a:prstGeom>
          <a:solidFill>
            <a:srgbClr val="FFFFFF">
              <a:shade val="85000"/>
            </a:srgbClr>
          </a:solidFill>
          <a:ln w="1905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advTm="37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7158" y="0"/>
            <a:ext cx="8786842" cy="3571899"/>
          </a:xfrm>
        </p:spPr>
        <p:txBody>
          <a:bodyPr>
            <a:normAutofit fontScale="92500" lnSpcReduction="20000"/>
          </a:bodyPr>
          <a:lstStyle/>
          <a:p>
            <a:pPr algn="ctr">
              <a:buNone/>
            </a:pPr>
            <a:r>
              <a:rPr lang="pl-PL" sz="2800" dirty="0" smtClean="0">
                <a:latin typeface="Bahnschrift" pitchFamily="34" charset="0"/>
              </a:rPr>
              <a:t>Gniezno jest kolebką narodu polskiego. W latach 940-941 był to gród centralny państwa Polan, siedziba władców piastowskich. To tu odbył się w 1000 roku słynny Zjazd Gnieźnieński, kiedy to cesarz niemiecki Otton III przybywając z pielgrzymką do grobu św. Wojciecha, męczennika zamordowanego przez pogan, proklamował pierwszą polską metropolię kościelną.</a:t>
            </a:r>
          </a:p>
          <a:p>
            <a:pPr algn="ctr">
              <a:buNone/>
            </a:pPr>
            <a:r>
              <a:rPr lang="pl-PL" sz="2800" dirty="0" smtClean="0">
                <a:latin typeface="Bahnschrift" pitchFamily="34" charset="0"/>
              </a:rPr>
              <a:t>Miejsce to ma również szczególne znaczenie polityczne, gdyż wtedy cesarstwo kościelne oficjalnie uznało państwo polskie</a:t>
            </a:r>
            <a:r>
              <a:rPr lang="pl-PL" dirty="0" smtClean="0">
                <a:latin typeface="Bahnschrift" pitchFamily="34" charset="0"/>
              </a:rPr>
              <a:t>.</a:t>
            </a:r>
            <a:endParaRPr lang="pl-PL" dirty="0">
              <a:latin typeface="Bahnschrift" pitchFamily="34" charset="0"/>
            </a:endParaRPr>
          </a:p>
        </p:txBody>
      </p:sp>
      <p:pic>
        <p:nvPicPr>
          <p:cNvPr id="4" name="Obraz 3" descr="jutro-rozpocznie-sie-zjazd-gnieznienski-opis.jpg"/>
          <p:cNvPicPr>
            <a:picLocks noChangeAspect="1"/>
          </p:cNvPicPr>
          <p:nvPr/>
        </p:nvPicPr>
        <p:blipFill>
          <a:blip r:embed="rId2"/>
          <a:stretch>
            <a:fillRect/>
          </a:stretch>
        </p:blipFill>
        <p:spPr>
          <a:xfrm rot="832222">
            <a:off x="428229" y="3437787"/>
            <a:ext cx="3957366" cy="25327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Obraz 4" descr="koronacja-boleslawa-chrobrego-cdec882b.jpeg"/>
          <p:cNvPicPr>
            <a:picLocks noChangeAspect="1"/>
          </p:cNvPicPr>
          <p:nvPr/>
        </p:nvPicPr>
        <p:blipFill>
          <a:blip r:embed="rId3"/>
          <a:stretch>
            <a:fillRect/>
          </a:stretch>
        </p:blipFill>
        <p:spPr>
          <a:xfrm>
            <a:off x="4857753" y="3643314"/>
            <a:ext cx="3929089" cy="2647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advTm="3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692" y="357166"/>
            <a:ext cx="1714512" cy="1571636"/>
          </a:xfrm>
        </p:spPr>
        <p:txBody>
          <a:bodyPr/>
          <a:lstStyle/>
          <a:p>
            <a:endParaRPr lang="pl-PL" dirty="0"/>
          </a:p>
        </p:txBody>
      </p:sp>
      <p:sp>
        <p:nvSpPr>
          <p:cNvPr id="3" name="Symbol zastępczy zawartości 2"/>
          <p:cNvSpPr>
            <a:spLocks noGrp="1"/>
          </p:cNvSpPr>
          <p:nvPr>
            <p:ph idx="1"/>
          </p:nvPr>
        </p:nvSpPr>
        <p:spPr>
          <a:xfrm>
            <a:off x="214282" y="214290"/>
            <a:ext cx="8572528" cy="3643337"/>
          </a:xfrm>
        </p:spPr>
        <p:txBody>
          <a:bodyPr>
            <a:normAutofit fontScale="85000" lnSpcReduction="20000"/>
          </a:bodyPr>
          <a:lstStyle/>
          <a:p>
            <a:pPr algn="ctr">
              <a:buNone/>
            </a:pPr>
            <a:r>
              <a:rPr lang="pl-PL" dirty="0" smtClean="0">
                <a:latin typeface="Bahnschrift" pitchFamily="34" charset="0"/>
              </a:rPr>
              <a:t>W podziemiach Bazyliki prymasowskiej znajduje się najstarszy zabytek pisany w Polsce, gipsowa płyta nagrobkowa z około 1006 roku.</a:t>
            </a:r>
          </a:p>
          <a:p>
            <a:pPr algn="ctr">
              <a:buNone/>
            </a:pPr>
            <a:r>
              <a:rPr lang="pl-PL" dirty="0" smtClean="0">
                <a:latin typeface="Bahnschrift" pitchFamily="34" charset="0"/>
              </a:rPr>
              <a:t> Są tu także relikty pierwszych świątyń wzniesionych przez Mieszka I </a:t>
            </a:r>
            <a:r>
              <a:rPr lang="pl-PL" dirty="0" err="1" smtClean="0">
                <a:latin typeface="Bahnschrift" pitchFamily="34" charset="0"/>
              </a:rPr>
              <a:t>i</a:t>
            </a:r>
            <a:r>
              <a:rPr lang="pl-PL" dirty="0" smtClean="0">
                <a:latin typeface="Bahnschrift" pitchFamily="34" charset="0"/>
              </a:rPr>
              <a:t> Bolesława Chrobrego z X i XI w.     w tym także ocalała posadzka z czasów koronacji.</a:t>
            </a:r>
          </a:p>
          <a:p>
            <a:pPr algn="ctr">
              <a:buNone/>
            </a:pPr>
            <a:r>
              <a:rPr lang="pl-PL" dirty="0" smtClean="0">
                <a:latin typeface="Bahnschrift" pitchFamily="34" charset="0"/>
              </a:rPr>
              <a:t>W prezbiterium znajduje się ciekawy zabytek,              a mianowicie relikwiarz św. Wojciecha w kształcie trumienki, na której wyrzeźbiono postać świętego   w stroju biskupim.</a:t>
            </a:r>
            <a:endParaRPr lang="pl-PL" dirty="0">
              <a:latin typeface="Bahnschrift" pitchFamily="34" charset="0"/>
            </a:endParaRPr>
          </a:p>
        </p:txBody>
      </p:sp>
      <p:pic>
        <p:nvPicPr>
          <p:cNvPr id="4" name="Obraz 3" descr="14308.jpg"/>
          <p:cNvPicPr>
            <a:picLocks noChangeAspect="1"/>
          </p:cNvPicPr>
          <p:nvPr/>
        </p:nvPicPr>
        <p:blipFill>
          <a:blip r:embed="rId2"/>
          <a:stretch>
            <a:fillRect/>
          </a:stretch>
        </p:blipFill>
        <p:spPr>
          <a:xfrm>
            <a:off x="3071801" y="4143380"/>
            <a:ext cx="2945689" cy="1857388"/>
          </a:xfrm>
          <a:prstGeom prst="rect">
            <a:avLst/>
          </a:prstGeom>
          <a:ln w="88900" cap="sq" cmpd="thickThin">
            <a:solidFill>
              <a:srgbClr val="00B050"/>
            </a:solidFill>
            <a:prstDash val="solid"/>
            <a:miter lim="800000"/>
          </a:ln>
          <a:effectLst>
            <a:innerShdw blurRad="76200">
              <a:srgbClr val="000000"/>
            </a:innerShdw>
          </a:effectLst>
        </p:spPr>
      </p:pic>
      <p:pic>
        <p:nvPicPr>
          <p:cNvPr id="5" name="Obraz 4" descr="7b99522d5e3b2d4d.jpg"/>
          <p:cNvPicPr>
            <a:picLocks noChangeAspect="1"/>
          </p:cNvPicPr>
          <p:nvPr/>
        </p:nvPicPr>
        <p:blipFill>
          <a:blip r:embed="rId3"/>
          <a:stretch>
            <a:fillRect/>
          </a:stretch>
        </p:blipFill>
        <p:spPr>
          <a:xfrm>
            <a:off x="142844" y="4000504"/>
            <a:ext cx="2568240" cy="1857388"/>
          </a:xfrm>
          <a:prstGeom prst="rect">
            <a:avLst/>
          </a:prstGeom>
          <a:ln w="88900" cap="sq" cmpd="thickThin">
            <a:solidFill>
              <a:srgbClr val="00B050"/>
            </a:solidFill>
            <a:prstDash val="solid"/>
            <a:miter lim="800000"/>
          </a:ln>
          <a:effectLst>
            <a:innerShdw blurRad="76200">
              <a:srgbClr val="000000"/>
            </a:innerShdw>
          </a:effectLst>
        </p:spPr>
      </p:pic>
      <p:pic>
        <p:nvPicPr>
          <p:cNvPr id="1026" name="Picture 2"/>
          <p:cNvPicPr>
            <a:picLocks noChangeAspect="1" noChangeArrowheads="1"/>
          </p:cNvPicPr>
          <p:nvPr/>
        </p:nvPicPr>
        <p:blipFill>
          <a:blip r:embed="rId4" cstate="print"/>
          <a:srcRect/>
          <a:stretch>
            <a:fillRect/>
          </a:stretch>
        </p:blipFill>
        <p:spPr bwMode="auto">
          <a:xfrm>
            <a:off x="6357950" y="3786190"/>
            <a:ext cx="2357454" cy="2479354"/>
          </a:xfrm>
          <a:prstGeom prst="rect">
            <a:avLst/>
          </a:prstGeom>
          <a:ln w="88900" cap="sq" cmpd="thickThin">
            <a:solidFill>
              <a:srgbClr val="00B050"/>
            </a:solidFill>
            <a:prstDash val="solid"/>
            <a:miter lim="800000"/>
          </a:ln>
          <a:effectLst>
            <a:innerShdw blurRad="76200">
              <a:srgbClr val="000000"/>
            </a:innerShdw>
          </a:effectLst>
        </p:spPr>
      </p:pic>
    </p:spTree>
  </p:cSld>
  <p:clrMapOvr>
    <a:masterClrMapping/>
  </p:clrMapOvr>
  <p:transition advClick="0" advTm="33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8596" y="214290"/>
            <a:ext cx="8215370" cy="3357586"/>
          </a:xfrm>
        </p:spPr>
        <p:txBody>
          <a:bodyPr>
            <a:normAutofit fontScale="55000" lnSpcReduction="20000"/>
          </a:bodyPr>
          <a:lstStyle/>
          <a:p>
            <a:pPr algn="ctr">
              <a:buNone/>
            </a:pPr>
            <a:r>
              <a:rPr lang="pl-PL" dirty="0" smtClean="0">
                <a:latin typeface="Bahnschrift" pitchFamily="34" charset="0"/>
              </a:rPr>
              <a:t>W katedrze  znajdują się też słynne Drzwi Gnieźnieńskie- jeden                        z ważniejszych zabytków plastyki romańskiej w Europie. Pochodzą one       z XII w. Są odlane z brązu i zawierają płaskorzeźby ludzi, zwierząt, roślin    i przedmiotów. Przedstawiają sceny z życia i męczeńskiej śmierci            św. Wojciecha, heroicznego misjonarza pogańskich Prusów. Są one wyrazem kultu misjonarza. Zabytek ten jest bardzo nietypowy, ponieważ    w tamtych czasach na monumentalnych drzwiach przedstawiano tylko sceny biblijne. Ilustrują one chrześcijańską ideę świętości pojmowaną jako naśladownictwo Chrystusa i znaki jego obecności na Ziemi. Ich niezwykłość polega nie tylko na wartości artystycznej, ale również na ideowym przekazie. Jest to unikatowy na skalę światową pomnik kultury, dzięki któremu historia św. Wojciecha w niezwykłej formie przetrwała do dziś.</a:t>
            </a:r>
            <a:endParaRPr lang="pl-PL" dirty="0">
              <a:latin typeface="Bahnschrift" pitchFamily="34" charset="0"/>
            </a:endParaRPr>
          </a:p>
        </p:txBody>
      </p:sp>
      <p:pic>
        <p:nvPicPr>
          <p:cNvPr id="4" name="Obraz 3" descr="d21i0065.jpg"/>
          <p:cNvPicPr>
            <a:picLocks noChangeAspect="1"/>
          </p:cNvPicPr>
          <p:nvPr/>
        </p:nvPicPr>
        <p:blipFill>
          <a:blip r:embed="rId2"/>
          <a:stretch>
            <a:fillRect/>
          </a:stretch>
        </p:blipFill>
        <p:spPr>
          <a:xfrm>
            <a:off x="142844" y="3643314"/>
            <a:ext cx="1785950" cy="2860257"/>
          </a:xfrm>
          <a:prstGeom prst="rect">
            <a:avLst/>
          </a:prstGeom>
          <a:ln w="190500" cap="sq">
            <a:solidFill>
              <a:srgbClr val="FFFF00"/>
            </a:solidFill>
            <a:prstDash val="solid"/>
            <a:miter lim="800000"/>
          </a:ln>
          <a:effectLst>
            <a:glow rad="2286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Obraz 4" descr="Gniezno_Drzwi_Gnieznienskie_1.jpg"/>
          <p:cNvPicPr>
            <a:picLocks noChangeAspect="1"/>
          </p:cNvPicPr>
          <p:nvPr/>
        </p:nvPicPr>
        <p:blipFill>
          <a:blip r:embed="rId3" cstate="print"/>
          <a:stretch>
            <a:fillRect/>
          </a:stretch>
        </p:blipFill>
        <p:spPr>
          <a:xfrm>
            <a:off x="6643702" y="3429000"/>
            <a:ext cx="2357454" cy="3143272"/>
          </a:xfrm>
          <a:prstGeom prst="rect">
            <a:avLst/>
          </a:prstGeom>
          <a:ln w="190500" cap="sq">
            <a:solidFill>
              <a:srgbClr val="FFFF00"/>
            </a:solidFill>
            <a:prstDash val="solid"/>
            <a:miter lim="800000"/>
          </a:ln>
          <a:effectLst>
            <a:glow rad="2286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Obraz 5" descr="drzwi_gnieznienskie_fragment_desktop.jpg"/>
          <p:cNvPicPr>
            <a:picLocks noChangeAspect="1"/>
          </p:cNvPicPr>
          <p:nvPr/>
        </p:nvPicPr>
        <p:blipFill>
          <a:blip r:embed="rId4"/>
          <a:stretch>
            <a:fillRect/>
          </a:stretch>
        </p:blipFill>
        <p:spPr>
          <a:xfrm>
            <a:off x="2214546" y="4000504"/>
            <a:ext cx="4217981" cy="1966911"/>
          </a:xfrm>
          <a:prstGeom prst="rect">
            <a:avLst/>
          </a:prstGeom>
          <a:ln w="190500" cap="sq">
            <a:solidFill>
              <a:srgbClr val="FFFF00"/>
            </a:solidFill>
            <a:prstDash val="solid"/>
            <a:miter lim="800000"/>
          </a:ln>
          <a:effectLst>
            <a:glow rad="228600">
              <a:schemeClr val="accent6">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Click="0" advTm="59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85728"/>
            <a:ext cx="8643998" cy="1082660"/>
          </a:xfrm>
        </p:spPr>
        <p:txBody>
          <a:bodyPr>
            <a:normAutofit/>
          </a:bodyPr>
          <a:lstStyle/>
          <a:p>
            <a:r>
              <a:rPr lang="pl-PL" sz="6000" dirty="0" smtClean="0">
                <a:effectLst>
                  <a:glow rad="228600">
                    <a:schemeClr val="accent1">
                      <a:satMod val="175000"/>
                      <a:alpha val="40000"/>
                    </a:schemeClr>
                  </a:glow>
                </a:effectLst>
                <a:latin typeface="Algerian" pitchFamily="82" charset="0"/>
              </a:rPr>
              <a:t>SZLAK ORLICH GNIAZD</a:t>
            </a:r>
            <a:endParaRPr lang="pl-PL" sz="6000" dirty="0">
              <a:effectLst>
                <a:glow rad="228600">
                  <a:schemeClr val="accent1">
                    <a:satMod val="175000"/>
                    <a:alpha val="40000"/>
                  </a:schemeClr>
                </a:glow>
              </a:effectLst>
              <a:latin typeface="Algerian" pitchFamily="82" charset="0"/>
            </a:endParaRPr>
          </a:p>
        </p:txBody>
      </p:sp>
      <p:sp>
        <p:nvSpPr>
          <p:cNvPr id="3" name="Symbol zastępczy zawartości 2"/>
          <p:cNvSpPr>
            <a:spLocks noGrp="1"/>
          </p:cNvSpPr>
          <p:nvPr>
            <p:ph idx="1"/>
          </p:nvPr>
        </p:nvSpPr>
        <p:spPr>
          <a:xfrm>
            <a:off x="4000496" y="1500174"/>
            <a:ext cx="4929222" cy="5357826"/>
          </a:xfrm>
        </p:spPr>
        <p:txBody>
          <a:bodyPr>
            <a:normAutofit fontScale="55000" lnSpcReduction="20000"/>
          </a:bodyPr>
          <a:lstStyle/>
          <a:p>
            <a:pPr algn="ctr">
              <a:buNone/>
            </a:pPr>
            <a:r>
              <a:rPr lang="pl-PL" dirty="0" smtClean="0">
                <a:latin typeface="Bahnschrift" pitchFamily="34" charset="0"/>
              </a:rPr>
              <a:t>Na liście polskich zabytków znajduje się także fascynujący Szlak Orlich Gniazd. Jest to jeden z  najbardziej interesujących szlaków. Biegnie on przez najpiękniejsze miejsca na Jurze Krakowsko-Częstochowskiej. Łączy w sobie naturę      i historię.</a:t>
            </a:r>
          </a:p>
          <a:p>
            <a:pPr algn="ctr">
              <a:buNone/>
            </a:pPr>
            <a:r>
              <a:rPr lang="pl-PL" dirty="0" smtClean="0">
                <a:latin typeface="Bahnschrift" pitchFamily="34" charset="0"/>
              </a:rPr>
              <a:t>Szlak Orlich Gniazd to 11 zamków: Ojców, Pieska Skała, Rabsztyn, Bydlin, Pilcza       w Smoleniu, Ogrodzieniec, Morsko, Bobolice, Mirów, Ostrężnik i Olsztyn. </a:t>
            </a:r>
          </a:p>
          <a:p>
            <a:pPr algn="ctr">
              <a:buNone/>
            </a:pPr>
            <a:r>
              <a:rPr lang="pl-PL" dirty="0" smtClean="0">
                <a:latin typeface="Bahnschrift" pitchFamily="34" charset="0"/>
              </a:rPr>
              <a:t>Są to niemi świadkowie historii. </a:t>
            </a:r>
          </a:p>
          <a:p>
            <a:pPr algn="ctr">
              <a:buNone/>
            </a:pPr>
            <a:r>
              <a:rPr lang="pl-PL" dirty="0" smtClean="0">
                <a:latin typeface="Bahnschrift" pitchFamily="34" charset="0"/>
              </a:rPr>
              <a:t>   Powstały one w średniowieczu, część z nich wzniósł Kazimierz Wielki. Broniły kraju przed atakami Tatarów i Czechów, a także bezpieczeństwa na szlakach handlowych między Krakowem a Śląskiem. Dobrze spełniały swoją rolę, bo przez prawie 300 lat były niezdobyte. </a:t>
            </a:r>
          </a:p>
          <a:p>
            <a:pPr algn="ctr">
              <a:buNone/>
            </a:pPr>
            <a:r>
              <a:rPr lang="pl-PL" dirty="0" smtClean="0">
                <a:latin typeface="Bahnschrift" pitchFamily="34" charset="0"/>
              </a:rPr>
              <a:t>  Kres świetności jurajskich zamków przyniósł potop szwedzki w XVII w. Uległy one zniszczeniu i zamieniły się w ruiny.</a:t>
            </a:r>
            <a:endParaRPr lang="pl-PL" dirty="0">
              <a:latin typeface="Bahnschrift" pitchFamily="34" charset="0"/>
            </a:endParaRPr>
          </a:p>
        </p:txBody>
      </p:sp>
      <p:pic>
        <p:nvPicPr>
          <p:cNvPr id="4" name="Obraz 3" descr="Obraz (5).jpg"/>
          <p:cNvPicPr>
            <a:picLocks noChangeAspect="1"/>
          </p:cNvPicPr>
          <p:nvPr/>
        </p:nvPicPr>
        <p:blipFill>
          <a:blip r:embed="rId2"/>
          <a:stretch>
            <a:fillRect/>
          </a:stretch>
        </p:blipFill>
        <p:spPr>
          <a:xfrm>
            <a:off x="357158" y="1500174"/>
            <a:ext cx="3516289" cy="5000660"/>
          </a:xfrm>
          <a:prstGeom prst="rect">
            <a:avLst/>
          </a:prstGeom>
          <a:ln w="38100" cap="sq">
            <a:solidFill>
              <a:srgbClr val="00B0F0"/>
            </a:solidFill>
            <a:prstDash val="solid"/>
            <a:miter lim="800000"/>
          </a:ln>
          <a:effectLst>
            <a:glow rad="228600">
              <a:schemeClr val="accent5">
                <a:satMod val="175000"/>
                <a:alpha val="40000"/>
              </a:schemeClr>
            </a:glow>
            <a:outerShdw blurRad="50800" dist="38100" dir="2700000" algn="tl" rotWithShape="0">
              <a:srgbClr val="000000">
                <a:alpha val="43000"/>
              </a:srgbClr>
            </a:outerShdw>
          </a:effectLst>
        </p:spPr>
      </p:pic>
    </p:spTree>
  </p:cSld>
  <p:clrMapOvr>
    <a:masterClrMapping/>
  </p:clrMapOvr>
  <p:transition advClick="0" advTm="57000">
    <p:dissolv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TotalTime>
  <Words>1428</Words>
  <Application>Microsoft Office PowerPoint</Application>
  <PresentationFormat>Pokaz na ekranie (4:3)</PresentationFormat>
  <Paragraphs>66</Paragraphs>
  <Slides>15</Slides>
  <Notes>0</Notes>
  <HiddenSlides>0</HiddenSlides>
  <MMClips>1</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15</vt:i4>
      </vt:variant>
    </vt:vector>
  </HeadingPairs>
  <TitlesOfParts>
    <vt:vector size="23" baseType="lpstr">
      <vt:lpstr>Algerian</vt:lpstr>
      <vt:lpstr>Arial</vt:lpstr>
      <vt:lpstr>Bahnschrift</vt:lpstr>
      <vt:lpstr>Bahnschrift SemiBold</vt:lpstr>
      <vt:lpstr>Bauhaus 93</vt:lpstr>
      <vt:lpstr>Calibri</vt:lpstr>
      <vt:lpstr>Tw Cen MT Condensed Extra Bold</vt:lpstr>
      <vt:lpstr>Motyw pakietu Office</vt:lpstr>
      <vt:lpstr>ZABYTKI KULTURY POLSKIEJ</vt:lpstr>
      <vt:lpstr>ZABYTKI</vt:lpstr>
      <vt:lpstr>OSTRÓW LEDNICKI</vt:lpstr>
      <vt:lpstr>Prezentacja programu PowerPoint</vt:lpstr>
      <vt:lpstr>GNIEZNO</vt:lpstr>
      <vt:lpstr>Prezentacja programu PowerPoint</vt:lpstr>
      <vt:lpstr>Prezentacja programu PowerPoint</vt:lpstr>
      <vt:lpstr>Prezentacja programu PowerPoint</vt:lpstr>
      <vt:lpstr>SZLAK ORLICH GNIAZD</vt:lpstr>
      <vt:lpstr>Prezentacja programu PowerPoint</vt:lpstr>
      <vt:lpstr>SKANSENY</vt:lpstr>
      <vt:lpstr>Prezentacja programu PowerPoint</vt:lpstr>
      <vt:lpstr>Prezentacja programu PowerPoint</vt:lpstr>
      <vt:lpstr>Prezentacja programu PowerPoint</vt:lpstr>
      <vt:lpstr>Prezentacja programu PowerPoint</vt:lpstr>
    </vt:vector>
  </TitlesOfParts>
  <Company>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User</dc:creator>
  <cp:lastModifiedBy>Joanna</cp:lastModifiedBy>
  <cp:revision>266</cp:revision>
  <dcterms:created xsi:type="dcterms:W3CDTF">2022-04-05T05:36:33Z</dcterms:created>
  <dcterms:modified xsi:type="dcterms:W3CDTF">2022-08-10T11:42:12Z</dcterms:modified>
</cp:coreProperties>
</file>